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7"/>
  </p:notesMasterIdLst>
  <p:sldIdLst>
    <p:sldId id="271" r:id="rId5"/>
    <p:sldId id="317" r:id="rId6"/>
    <p:sldId id="291" r:id="rId7"/>
    <p:sldId id="306" r:id="rId8"/>
    <p:sldId id="289" r:id="rId9"/>
    <p:sldId id="294" r:id="rId10"/>
    <p:sldId id="299" r:id="rId11"/>
    <p:sldId id="310" r:id="rId12"/>
    <p:sldId id="302" r:id="rId13"/>
    <p:sldId id="284" r:id="rId14"/>
    <p:sldId id="285" r:id="rId15"/>
    <p:sldId id="301"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7FA1"/>
    <a:srgbClr val="70767F"/>
    <a:srgbClr val="5C73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snapToGrid="0">
      <p:cViewPr>
        <p:scale>
          <a:sx n="78" d="100"/>
          <a:sy n="78" d="100"/>
        </p:scale>
        <p:origin x="43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9/14/2022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1</a:t>
            </a:fld>
            <a:endParaRPr lang="en-US"/>
          </a:p>
        </p:txBody>
      </p:sp>
    </p:spTree>
    <p:extLst>
      <p:ext uri="{BB962C8B-B14F-4D97-AF65-F5344CB8AC3E}">
        <p14:creationId xmlns:p14="http://schemas.microsoft.com/office/powerpoint/2010/main" val="1096974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Live demo….localized.</a:t>
            </a:r>
          </a:p>
        </p:txBody>
      </p:sp>
      <p:sp>
        <p:nvSpPr>
          <p:cNvPr id="4" name="Slide Number Placeholder 3"/>
          <p:cNvSpPr>
            <a:spLocks noGrp="1"/>
          </p:cNvSpPr>
          <p:nvPr>
            <p:ph type="sldNum" sz="quarter" idx="5"/>
          </p:nvPr>
        </p:nvSpPr>
        <p:spPr/>
        <p:txBody>
          <a:bodyPr/>
          <a:lstStyle/>
          <a:p>
            <a:fld id="{F6A33367-C7DD-4070-8A8A-4A94FB71ED67}" type="slidenum">
              <a:rPr lang="en-US" smtClean="0"/>
              <a:t>10</a:t>
            </a:fld>
            <a:endParaRPr lang="en-US"/>
          </a:p>
        </p:txBody>
      </p:sp>
    </p:spTree>
    <p:extLst>
      <p:ext uri="{BB962C8B-B14F-4D97-AF65-F5344CB8AC3E}">
        <p14:creationId xmlns:p14="http://schemas.microsoft.com/office/powerpoint/2010/main" val="456186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3200" b="0" i="0">
                <a:solidFill>
                  <a:srgbClr val="000000"/>
                </a:solidFill>
                <a:effectLst/>
                <a:latin typeface="Lora" panose="00000500000000000000" pitchFamily="2" charset="0"/>
              </a:rPr>
            </a:br>
            <a:br>
              <a:rPr lang="en-US" sz="3200" b="0" i="0">
                <a:solidFill>
                  <a:srgbClr val="000000"/>
                </a:solidFill>
                <a:effectLst/>
                <a:latin typeface="Lora" panose="00000500000000000000" pitchFamily="2" charset="0"/>
              </a:rPr>
            </a:br>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11</a:t>
            </a:fld>
            <a:endParaRPr lang="en-US"/>
          </a:p>
        </p:txBody>
      </p:sp>
    </p:spTree>
    <p:extLst>
      <p:ext uri="{BB962C8B-B14F-4D97-AF65-F5344CB8AC3E}">
        <p14:creationId xmlns:p14="http://schemas.microsoft.com/office/powerpoint/2010/main" val="395309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6A33367-C7DD-4070-8A8A-4A94FB71ED67}" type="slidenum">
              <a:rPr lang="en-US" smtClean="0"/>
              <a:t>2</a:t>
            </a:fld>
            <a:endParaRPr lang="en-US"/>
          </a:p>
        </p:txBody>
      </p:sp>
    </p:spTree>
    <p:extLst>
      <p:ext uri="{BB962C8B-B14F-4D97-AF65-F5344CB8AC3E}">
        <p14:creationId xmlns:p14="http://schemas.microsoft.com/office/powerpoint/2010/main" val="331290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3</a:t>
            </a:fld>
            <a:endParaRPr lang="en-US"/>
          </a:p>
        </p:txBody>
      </p:sp>
    </p:spTree>
    <p:extLst>
      <p:ext uri="{BB962C8B-B14F-4D97-AF65-F5344CB8AC3E}">
        <p14:creationId xmlns:p14="http://schemas.microsoft.com/office/powerpoint/2010/main" val="219244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4</a:t>
            </a:fld>
            <a:endParaRPr lang="en-US"/>
          </a:p>
        </p:txBody>
      </p:sp>
    </p:spTree>
    <p:extLst>
      <p:ext uri="{BB962C8B-B14F-4D97-AF65-F5344CB8AC3E}">
        <p14:creationId xmlns:p14="http://schemas.microsoft.com/office/powerpoint/2010/main" val="345326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F6A33367-C7DD-4070-8A8A-4A94FB71ED67}" type="slidenum">
              <a:rPr lang="en-US" smtClean="0"/>
              <a:t>5</a:t>
            </a:fld>
            <a:endParaRPr lang="en-US"/>
          </a:p>
        </p:txBody>
      </p:sp>
    </p:spTree>
    <p:extLst>
      <p:ext uri="{BB962C8B-B14F-4D97-AF65-F5344CB8AC3E}">
        <p14:creationId xmlns:p14="http://schemas.microsoft.com/office/powerpoint/2010/main" val="93599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6</a:t>
            </a:fld>
            <a:endParaRPr lang="en-US"/>
          </a:p>
        </p:txBody>
      </p:sp>
    </p:spTree>
    <p:extLst>
      <p:ext uri="{BB962C8B-B14F-4D97-AF65-F5344CB8AC3E}">
        <p14:creationId xmlns:p14="http://schemas.microsoft.com/office/powerpoint/2010/main" val="107964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7</a:t>
            </a:fld>
            <a:endParaRPr lang="en-US"/>
          </a:p>
        </p:txBody>
      </p:sp>
    </p:spTree>
    <p:extLst>
      <p:ext uri="{BB962C8B-B14F-4D97-AF65-F5344CB8AC3E}">
        <p14:creationId xmlns:p14="http://schemas.microsoft.com/office/powerpoint/2010/main" val="1421303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8</a:t>
            </a:fld>
            <a:endParaRPr lang="en-US"/>
          </a:p>
        </p:txBody>
      </p:sp>
    </p:spTree>
    <p:extLst>
      <p:ext uri="{BB962C8B-B14F-4D97-AF65-F5344CB8AC3E}">
        <p14:creationId xmlns:p14="http://schemas.microsoft.com/office/powerpoint/2010/main" val="1200257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9</a:t>
            </a:fld>
            <a:endParaRPr lang="en-US"/>
          </a:p>
        </p:txBody>
      </p:sp>
    </p:spTree>
    <p:extLst>
      <p:ext uri="{BB962C8B-B14F-4D97-AF65-F5344CB8AC3E}">
        <p14:creationId xmlns:p14="http://schemas.microsoft.com/office/powerpoint/2010/main" val="67786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E135-063B-430C-A1E3-D49F1F407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23F514-A45A-4B9E-A999-F15A7B7AD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07B26C-03AE-436B-A83A-E6C5D0797E8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9C4C5CB-67D2-4F96-AA96-C469229A474D}"/>
              </a:ext>
            </a:extLst>
          </p:cNvPr>
          <p:cNvSpPr>
            <a:spLocks noGrp="1"/>
          </p:cNvSpPr>
          <p:nvPr>
            <p:ph type="ftr" sz="quarter" idx="11"/>
          </p:nvPr>
        </p:nvSpPr>
        <p:spPr/>
        <p:txBody>
          <a:bodyPr/>
          <a:lstStyle/>
          <a:p>
            <a:r>
              <a:rPr lang="en-US"/>
              <a:t>Cleared for Public Release</a:t>
            </a:r>
          </a:p>
        </p:txBody>
      </p:sp>
      <p:sp>
        <p:nvSpPr>
          <p:cNvPr id="6" name="Slide Number Placeholder 5">
            <a:extLst>
              <a:ext uri="{FF2B5EF4-FFF2-40B4-BE49-F238E27FC236}">
                <a16:creationId xmlns:a16="http://schemas.microsoft.com/office/drawing/2014/main" id="{AD6B413C-625C-409F-8F41-839DBC13EE14}"/>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375353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6E85-C074-431F-B711-252B4E6A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86DC38-99F0-4E6A-A089-E0F404513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BD898-89C3-4033-AD1B-321FE2AC412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62984F3-176F-492D-B601-BD4328162C23}"/>
              </a:ext>
            </a:extLst>
          </p:cNvPr>
          <p:cNvSpPr>
            <a:spLocks noGrp="1"/>
          </p:cNvSpPr>
          <p:nvPr>
            <p:ph type="ftr" sz="quarter" idx="11"/>
          </p:nvPr>
        </p:nvSpPr>
        <p:spPr/>
        <p:txBody>
          <a:bodyPr/>
          <a:lstStyle/>
          <a:p>
            <a:r>
              <a:rPr lang="en-US"/>
              <a:t>Cleared for Public Release</a:t>
            </a:r>
          </a:p>
        </p:txBody>
      </p:sp>
      <p:sp>
        <p:nvSpPr>
          <p:cNvPr id="6" name="Slide Number Placeholder 5">
            <a:extLst>
              <a:ext uri="{FF2B5EF4-FFF2-40B4-BE49-F238E27FC236}">
                <a16:creationId xmlns:a16="http://schemas.microsoft.com/office/drawing/2014/main" id="{FAA116FB-80F1-4A26-ACD5-93C38FE78473}"/>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90144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DD3E60-4C01-436B-94AB-DC0563FDDF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86817-4264-4757-B12A-7992FA3DAB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95019-99C1-48BF-A9F1-DAB234FE573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EA76FD-5913-4E5B-94E4-3BCD3282F797}"/>
              </a:ext>
            </a:extLst>
          </p:cNvPr>
          <p:cNvSpPr>
            <a:spLocks noGrp="1"/>
          </p:cNvSpPr>
          <p:nvPr>
            <p:ph type="ftr" sz="quarter" idx="11"/>
          </p:nvPr>
        </p:nvSpPr>
        <p:spPr/>
        <p:txBody>
          <a:bodyPr/>
          <a:lstStyle/>
          <a:p>
            <a:r>
              <a:rPr lang="en-US"/>
              <a:t>Cleared for Public Release</a:t>
            </a:r>
          </a:p>
        </p:txBody>
      </p:sp>
      <p:sp>
        <p:nvSpPr>
          <p:cNvPr id="6" name="Slide Number Placeholder 5">
            <a:extLst>
              <a:ext uri="{FF2B5EF4-FFF2-40B4-BE49-F238E27FC236}">
                <a16:creationId xmlns:a16="http://schemas.microsoft.com/office/drawing/2014/main" id="{C22868F9-3A6D-4809-8A65-1D304C2244C5}"/>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139058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67D21-8767-4A3D-B748-8077EF4BA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FCF72-BE92-4971-8284-DE8E37571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D1B9E-3846-4EFE-A627-AF92378168E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197FD18-AA79-491B-A548-C3743E6F2987}"/>
              </a:ext>
            </a:extLst>
          </p:cNvPr>
          <p:cNvSpPr>
            <a:spLocks noGrp="1"/>
          </p:cNvSpPr>
          <p:nvPr>
            <p:ph type="ftr" sz="quarter" idx="11"/>
          </p:nvPr>
        </p:nvSpPr>
        <p:spPr/>
        <p:txBody>
          <a:bodyPr/>
          <a:lstStyle/>
          <a:p>
            <a:r>
              <a:rPr lang="en-US"/>
              <a:t>Cleared for Public Release</a:t>
            </a:r>
          </a:p>
        </p:txBody>
      </p:sp>
      <p:sp>
        <p:nvSpPr>
          <p:cNvPr id="6" name="Slide Number Placeholder 5">
            <a:extLst>
              <a:ext uri="{FF2B5EF4-FFF2-40B4-BE49-F238E27FC236}">
                <a16:creationId xmlns:a16="http://schemas.microsoft.com/office/drawing/2014/main" id="{60866BF5-48A3-4D54-8402-F04953FB6A06}"/>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2173598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1C55-1860-4D2F-B2D5-23DC4C940C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FABB77-F873-4F6F-8ACE-F654D15FC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2AD580-FB47-46D2-9356-265C2AC8C18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DD8049-3913-4B0E-97A4-9E83EC2C4020}"/>
              </a:ext>
            </a:extLst>
          </p:cNvPr>
          <p:cNvSpPr>
            <a:spLocks noGrp="1"/>
          </p:cNvSpPr>
          <p:nvPr>
            <p:ph type="ftr" sz="quarter" idx="11"/>
          </p:nvPr>
        </p:nvSpPr>
        <p:spPr/>
        <p:txBody>
          <a:bodyPr/>
          <a:lstStyle/>
          <a:p>
            <a:r>
              <a:rPr lang="en-US"/>
              <a:t>Cleared for Public Release</a:t>
            </a:r>
          </a:p>
        </p:txBody>
      </p:sp>
      <p:sp>
        <p:nvSpPr>
          <p:cNvPr id="6" name="Slide Number Placeholder 5">
            <a:extLst>
              <a:ext uri="{FF2B5EF4-FFF2-40B4-BE49-F238E27FC236}">
                <a16:creationId xmlns:a16="http://schemas.microsoft.com/office/drawing/2014/main" id="{E745CCFE-F7E1-4A41-B0B5-836C37F3F487}"/>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155512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7509-95EF-4D57-B53A-C8BC0F8021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B96BE-80EB-46EB-A2A4-15A1B5A246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062701-B602-4830-BCAC-8655EEB052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A56AB9-88FE-4C7D-98C8-63E178FA6EF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3D440F-3EC5-4067-BF3D-3028ABC07027}"/>
              </a:ext>
            </a:extLst>
          </p:cNvPr>
          <p:cNvSpPr>
            <a:spLocks noGrp="1"/>
          </p:cNvSpPr>
          <p:nvPr>
            <p:ph type="ftr" sz="quarter" idx="11"/>
          </p:nvPr>
        </p:nvSpPr>
        <p:spPr/>
        <p:txBody>
          <a:bodyPr/>
          <a:lstStyle/>
          <a:p>
            <a:r>
              <a:rPr lang="en-US"/>
              <a:t>Cleared for Public Release</a:t>
            </a:r>
          </a:p>
        </p:txBody>
      </p:sp>
      <p:sp>
        <p:nvSpPr>
          <p:cNvPr id="7" name="Slide Number Placeholder 6">
            <a:extLst>
              <a:ext uri="{FF2B5EF4-FFF2-40B4-BE49-F238E27FC236}">
                <a16:creationId xmlns:a16="http://schemas.microsoft.com/office/drawing/2014/main" id="{F0F5B248-E594-4EB3-9122-1E0DAE891275}"/>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29756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09A2-D894-44D2-8B7A-F40F3DA867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B8F5DB-0885-4F0E-BF6B-F07E2A034D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6088B9-F1DA-4020-9975-1EE0D2FE40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4EE699-EF3E-45D3-9667-38A076D3F4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AC54B8-F0BA-4C6A-A1A3-0609686B21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116C54-38ED-48DC-840B-9A9E5654078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B3FB819-6199-4DAE-917C-A1D409E77CF8}"/>
              </a:ext>
            </a:extLst>
          </p:cNvPr>
          <p:cNvSpPr>
            <a:spLocks noGrp="1"/>
          </p:cNvSpPr>
          <p:nvPr>
            <p:ph type="ftr" sz="quarter" idx="11"/>
          </p:nvPr>
        </p:nvSpPr>
        <p:spPr/>
        <p:txBody>
          <a:bodyPr/>
          <a:lstStyle/>
          <a:p>
            <a:r>
              <a:rPr lang="en-US"/>
              <a:t>Cleared for Public Release</a:t>
            </a:r>
          </a:p>
        </p:txBody>
      </p:sp>
      <p:sp>
        <p:nvSpPr>
          <p:cNvPr id="9" name="Slide Number Placeholder 8">
            <a:extLst>
              <a:ext uri="{FF2B5EF4-FFF2-40B4-BE49-F238E27FC236}">
                <a16:creationId xmlns:a16="http://schemas.microsoft.com/office/drawing/2014/main" id="{AAFDE8F7-3CB9-4B92-9334-99CF92F771F3}"/>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246023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8068-E1E6-4527-B728-7DA0403DE8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A245E6-2817-45A0-B0CA-3BABAEC47BC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544C480-318B-4C5B-A9D9-980D5A57C11B}"/>
              </a:ext>
            </a:extLst>
          </p:cNvPr>
          <p:cNvSpPr>
            <a:spLocks noGrp="1"/>
          </p:cNvSpPr>
          <p:nvPr>
            <p:ph type="ftr" sz="quarter" idx="11"/>
          </p:nvPr>
        </p:nvSpPr>
        <p:spPr/>
        <p:txBody>
          <a:bodyPr/>
          <a:lstStyle/>
          <a:p>
            <a:r>
              <a:rPr lang="en-US"/>
              <a:t>Cleared for Public Release</a:t>
            </a:r>
          </a:p>
        </p:txBody>
      </p:sp>
      <p:sp>
        <p:nvSpPr>
          <p:cNvPr id="5" name="Slide Number Placeholder 4">
            <a:extLst>
              <a:ext uri="{FF2B5EF4-FFF2-40B4-BE49-F238E27FC236}">
                <a16:creationId xmlns:a16="http://schemas.microsoft.com/office/drawing/2014/main" id="{8B2454C7-370B-4BB9-893D-ED0C59EE5F90}"/>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48493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3CDF8-8A24-4E45-A0B0-5BEF89664FE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FCE2BD0-6B5D-4C52-A6B6-63DF201F8FDD}"/>
              </a:ext>
            </a:extLst>
          </p:cNvPr>
          <p:cNvSpPr>
            <a:spLocks noGrp="1"/>
          </p:cNvSpPr>
          <p:nvPr>
            <p:ph type="ftr" sz="quarter" idx="11"/>
          </p:nvPr>
        </p:nvSpPr>
        <p:spPr/>
        <p:txBody>
          <a:bodyPr/>
          <a:lstStyle/>
          <a:p>
            <a:r>
              <a:rPr lang="en-US"/>
              <a:t>Cleared for Public Release</a:t>
            </a:r>
          </a:p>
        </p:txBody>
      </p:sp>
      <p:sp>
        <p:nvSpPr>
          <p:cNvPr id="4" name="Slide Number Placeholder 3">
            <a:extLst>
              <a:ext uri="{FF2B5EF4-FFF2-40B4-BE49-F238E27FC236}">
                <a16:creationId xmlns:a16="http://schemas.microsoft.com/office/drawing/2014/main" id="{D99149AA-B0AF-4E38-B7F8-9560DF7AE393}"/>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307421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379C-EBF3-46F3-BFF5-490CF5CBE9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607667-95DC-4151-8D0F-A099D7886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EB987-21FC-4D5B-AAC8-0DEDC0B4C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D60D79-CC4A-4733-B8DF-C39130B876C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E8C131D-927B-4851-875F-568CE5D692CD}"/>
              </a:ext>
            </a:extLst>
          </p:cNvPr>
          <p:cNvSpPr>
            <a:spLocks noGrp="1"/>
          </p:cNvSpPr>
          <p:nvPr>
            <p:ph type="ftr" sz="quarter" idx="11"/>
          </p:nvPr>
        </p:nvSpPr>
        <p:spPr/>
        <p:txBody>
          <a:bodyPr/>
          <a:lstStyle/>
          <a:p>
            <a:r>
              <a:rPr lang="en-US"/>
              <a:t>Cleared for Public Release</a:t>
            </a:r>
          </a:p>
        </p:txBody>
      </p:sp>
      <p:sp>
        <p:nvSpPr>
          <p:cNvPr id="7" name="Slide Number Placeholder 6">
            <a:extLst>
              <a:ext uri="{FF2B5EF4-FFF2-40B4-BE49-F238E27FC236}">
                <a16:creationId xmlns:a16="http://schemas.microsoft.com/office/drawing/2014/main" id="{64D78C22-5273-4F60-BB2F-C112C7218D11}"/>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80955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25D8-0A6B-4DE0-8B84-3F9ED4667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423155-3B4D-405D-A1E8-29B5526E95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3F9963-17AD-4462-B208-D50CE414F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EDE8D8-D0B3-444C-9220-C8C04383E4E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A42D5D9-A549-484F-AD8B-3E01E583DFE5}"/>
              </a:ext>
            </a:extLst>
          </p:cNvPr>
          <p:cNvSpPr>
            <a:spLocks noGrp="1"/>
          </p:cNvSpPr>
          <p:nvPr>
            <p:ph type="ftr" sz="quarter" idx="11"/>
          </p:nvPr>
        </p:nvSpPr>
        <p:spPr/>
        <p:txBody>
          <a:bodyPr/>
          <a:lstStyle/>
          <a:p>
            <a:r>
              <a:rPr lang="en-US"/>
              <a:t>Cleared for Public Release</a:t>
            </a:r>
          </a:p>
        </p:txBody>
      </p:sp>
      <p:sp>
        <p:nvSpPr>
          <p:cNvPr id="7" name="Slide Number Placeholder 6">
            <a:extLst>
              <a:ext uri="{FF2B5EF4-FFF2-40B4-BE49-F238E27FC236}">
                <a16:creationId xmlns:a16="http://schemas.microsoft.com/office/drawing/2014/main" id="{41A3D029-B238-4398-AA72-05C83161A683}"/>
              </a:ext>
            </a:extLst>
          </p:cNvPr>
          <p:cNvSpPr>
            <a:spLocks noGrp="1"/>
          </p:cNvSpPr>
          <p:nvPr>
            <p:ph type="sldNum" sz="quarter" idx="12"/>
          </p:nvPr>
        </p:nvSpPr>
        <p:spPr/>
        <p:txBody>
          <a:bodyPr/>
          <a:lstStyle/>
          <a:p>
            <a:fld id="{0D50A1DF-14FF-411E-A517-A82E71A51688}" type="slidenum">
              <a:rPr lang="en-US" smtClean="0"/>
              <a:t>‹#›</a:t>
            </a:fld>
            <a:endParaRPr lang="en-US"/>
          </a:p>
        </p:txBody>
      </p:sp>
    </p:spTree>
    <p:extLst>
      <p:ext uri="{BB962C8B-B14F-4D97-AF65-F5344CB8AC3E}">
        <p14:creationId xmlns:p14="http://schemas.microsoft.com/office/powerpoint/2010/main" val="254718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2309AD-D1D1-41D8-A7A7-62C2FDBEB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A73749-5F08-4D13-B03C-070F73A7A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24084-CD7F-44F9-B1E8-C97453ADB3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D763FA2-79F5-4799-A21E-FB0A67A0E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Cleared for Public Release</a:t>
            </a:r>
          </a:p>
        </p:txBody>
      </p:sp>
      <p:sp>
        <p:nvSpPr>
          <p:cNvPr id="6" name="Slide Number Placeholder 5">
            <a:extLst>
              <a:ext uri="{FF2B5EF4-FFF2-40B4-BE49-F238E27FC236}">
                <a16:creationId xmlns:a16="http://schemas.microsoft.com/office/drawing/2014/main" id="{C668C823-0CB2-48AD-BC8D-EAB9577ED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0A1DF-14FF-411E-A517-A82E71A51688}" type="slidenum">
              <a:rPr lang="en-US" smtClean="0"/>
              <a:t>‹#›</a:t>
            </a:fld>
            <a:endParaRPr lang="en-US"/>
          </a:p>
        </p:txBody>
      </p:sp>
      <p:pic>
        <p:nvPicPr>
          <p:cNvPr id="7" name="Picture 6">
            <a:extLst>
              <a:ext uri="{FF2B5EF4-FFF2-40B4-BE49-F238E27FC236}">
                <a16:creationId xmlns:a16="http://schemas.microsoft.com/office/drawing/2014/main" id="{4ABD9CEF-5A5E-44EB-B48C-EF806066CCE0}"/>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300566" y="5478105"/>
            <a:ext cx="1286955" cy="1306163"/>
          </a:xfrm>
          <a:prstGeom prst="rect">
            <a:avLst/>
          </a:prstGeom>
        </p:spPr>
      </p:pic>
    </p:spTree>
    <p:extLst>
      <p:ext uri="{BB962C8B-B14F-4D97-AF65-F5344CB8AC3E}">
        <p14:creationId xmlns:p14="http://schemas.microsoft.com/office/powerpoint/2010/main" val="2608414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rgbClr val="70767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C739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C739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C739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C739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C739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adana.M.Sultan@2020Census.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s://www.census.gov/acs/www/data/data-tables-and-tool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data.census.gov/"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census.askdata@census.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cai.org/policy-issues/economic-development-commerce/cens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2.census.gov/geo/pdfs/reference/geodiagram.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ensus.gov/programs-surveys/surveys-program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census.gov/triba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5004-7D1D-4DE1-BA94-35DA86040E21}"/>
              </a:ext>
            </a:extLst>
          </p:cNvPr>
          <p:cNvSpPr>
            <a:spLocks noGrp="1"/>
          </p:cNvSpPr>
          <p:nvPr>
            <p:ph type="ctrTitle"/>
          </p:nvPr>
        </p:nvSpPr>
        <p:spPr>
          <a:xfrm>
            <a:off x="1524000" y="621662"/>
            <a:ext cx="9144000" cy="931367"/>
          </a:xfrm>
        </p:spPr>
        <p:txBody>
          <a:bodyPr vert="horz" lIns="91440" tIns="45720" rIns="91440" bIns="45720" rtlCol="0" anchor="b">
            <a:noAutofit/>
          </a:bodyPr>
          <a:lstStyle/>
          <a:p>
            <a:r>
              <a:rPr lang="en-US" sz="5400" b="1" dirty="0">
                <a:solidFill>
                  <a:srgbClr val="70767F"/>
                </a:solidFill>
                <a:latin typeface="Calibri"/>
                <a:cs typeface="Calibri"/>
              </a:rPr>
              <a:t>Tribal Census 101</a:t>
            </a:r>
            <a:endParaRPr lang="en-US" sz="5400" b="1" dirty="0">
              <a:solidFill>
                <a:srgbClr val="70767F"/>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ECFA9050-FAB8-41FB-B1E6-3CED81E20B58}"/>
              </a:ext>
            </a:extLst>
          </p:cNvPr>
          <p:cNvSpPr>
            <a:spLocks noGrp="1"/>
          </p:cNvSpPr>
          <p:nvPr>
            <p:ph type="subTitle" idx="1"/>
          </p:nvPr>
        </p:nvSpPr>
        <p:spPr>
          <a:xfrm>
            <a:off x="1876096" y="5035393"/>
            <a:ext cx="8816689" cy="1200945"/>
          </a:xfrm>
        </p:spPr>
        <p:txBody>
          <a:bodyPr vert="horz" lIns="91440" tIns="45720" rIns="91440" bIns="45720" rtlCol="0" anchor="t">
            <a:normAutofit/>
          </a:bodyPr>
          <a:lstStyle/>
          <a:p>
            <a:pPr>
              <a:lnSpc>
                <a:spcPct val="110000"/>
              </a:lnSpc>
              <a:spcBef>
                <a:spcPts val="0"/>
              </a:spcBef>
            </a:pPr>
            <a:r>
              <a:rPr lang="en-US" sz="1600" b="1" dirty="0">
                <a:solidFill>
                  <a:srgbClr val="5C739C"/>
                </a:solidFill>
                <a:cs typeface="Calibri"/>
              </a:rPr>
              <a:t>Shadana Sultan, Oglala </a:t>
            </a:r>
            <a:r>
              <a:rPr lang="en-US" sz="1600" b="1" dirty="0">
                <a:cs typeface="Calibri"/>
              </a:rPr>
              <a:t>Lakota </a:t>
            </a:r>
          </a:p>
          <a:p>
            <a:pPr>
              <a:lnSpc>
                <a:spcPct val="110000"/>
              </a:lnSpc>
              <a:spcBef>
                <a:spcPts val="0"/>
              </a:spcBef>
            </a:pPr>
            <a:r>
              <a:rPr lang="en-US" sz="1600" b="1" dirty="0">
                <a:cs typeface="Calibri"/>
                <a:hlinkClick r:id="rId3"/>
              </a:rPr>
              <a:t>Shadana</a:t>
            </a:r>
            <a:r>
              <a:rPr lang="en-US" sz="1600" b="1" dirty="0">
                <a:solidFill>
                  <a:srgbClr val="5C739C"/>
                </a:solidFill>
                <a:cs typeface="Calibri"/>
                <a:hlinkClick r:id="rId3"/>
              </a:rPr>
              <a:t>.M.Sultan@Census.gov</a:t>
            </a:r>
            <a:r>
              <a:rPr lang="en-US" sz="1600" b="1" dirty="0">
                <a:solidFill>
                  <a:srgbClr val="5C739C"/>
                </a:solidFill>
                <a:cs typeface="Calibri"/>
              </a:rPr>
              <a:t> </a:t>
            </a:r>
          </a:p>
          <a:p>
            <a:pPr>
              <a:lnSpc>
                <a:spcPct val="110000"/>
              </a:lnSpc>
              <a:spcBef>
                <a:spcPts val="0"/>
              </a:spcBef>
            </a:pPr>
            <a:r>
              <a:rPr lang="en-US" sz="1600" b="1" dirty="0">
                <a:solidFill>
                  <a:srgbClr val="5C739C"/>
                </a:solidFill>
                <a:cs typeface="Calibri"/>
              </a:rPr>
              <a:t>720-606-1938</a:t>
            </a:r>
            <a:endParaRPr lang="en-US" b="1" dirty="0">
              <a:solidFill>
                <a:srgbClr val="5C739C"/>
              </a:solidFill>
              <a:cs typeface="Calibri"/>
            </a:endParaRPr>
          </a:p>
        </p:txBody>
      </p:sp>
      <p:pic>
        <p:nvPicPr>
          <p:cNvPr id="18" name="Picture 17">
            <a:extLst>
              <a:ext uri="{FF2B5EF4-FFF2-40B4-BE49-F238E27FC236}">
                <a16:creationId xmlns:a16="http://schemas.microsoft.com/office/drawing/2014/main" id="{180377EE-4C14-43B8-A2D5-7DBAA6CFFB68}"/>
              </a:ext>
            </a:extLst>
          </p:cNvPr>
          <p:cNvPicPr>
            <a:picLocks noChangeAspect="1"/>
          </p:cNvPicPr>
          <p:nvPr/>
        </p:nvPicPr>
        <p:blipFill rotWithShape="1">
          <a:blip r:embed="rId4"/>
          <a:srcRect l="2107" t="2229" r="3405" b="22354"/>
          <a:stretch/>
        </p:blipFill>
        <p:spPr>
          <a:xfrm>
            <a:off x="4186141" y="1618335"/>
            <a:ext cx="3869290" cy="3071428"/>
          </a:xfrm>
          <a:prstGeom prst="rect">
            <a:avLst/>
          </a:prstGeom>
        </p:spPr>
      </p:pic>
    </p:spTree>
    <p:extLst>
      <p:ext uri="{BB962C8B-B14F-4D97-AF65-F5344CB8AC3E}">
        <p14:creationId xmlns:p14="http://schemas.microsoft.com/office/powerpoint/2010/main" val="56524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FDBEC-1C7F-4343-9657-C25C1DA2C80E}"/>
              </a:ext>
            </a:extLst>
          </p:cNvPr>
          <p:cNvSpPr>
            <a:spLocks noGrp="1"/>
          </p:cNvSpPr>
          <p:nvPr>
            <p:ph type="title"/>
          </p:nvPr>
        </p:nvSpPr>
        <p:spPr>
          <a:xfrm>
            <a:off x="838200" y="201953"/>
            <a:ext cx="10515600" cy="1289153"/>
          </a:xfrm>
        </p:spPr>
        <p:txBody>
          <a:bodyPr anchor="ctr">
            <a:normAutofit/>
          </a:bodyPr>
          <a:lstStyle/>
          <a:p>
            <a:r>
              <a:rPr lang="en-US" sz="4000" b="1">
                <a:latin typeface="Century Gothic"/>
              </a:rPr>
              <a:t>Narrative Profile </a:t>
            </a:r>
            <a:endParaRPr lang="en-US" sz="3600" b="1">
              <a:latin typeface="Century Gothic" panose="020B0502020202020204" pitchFamily="34" charset="0"/>
            </a:endParaRPr>
          </a:p>
        </p:txBody>
      </p:sp>
      <p:sp>
        <p:nvSpPr>
          <p:cNvPr id="4" name="Text Placeholder 3">
            <a:extLst>
              <a:ext uri="{FF2B5EF4-FFF2-40B4-BE49-F238E27FC236}">
                <a16:creationId xmlns:a16="http://schemas.microsoft.com/office/drawing/2014/main" id="{ADDEB68D-4F84-4ACC-AA68-080268DFAC46}"/>
              </a:ext>
            </a:extLst>
          </p:cNvPr>
          <p:cNvSpPr>
            <a:spLocks noGrp="1"/>
          </p:cNvSpPr>
          <p:nvPr>
            <p:ph type="body" idx="1"/>
          </p:nvPr>
        </p:nvSpPr>
        <p:spPr>
          <a:xfrm>
            <a:off x="1880616" y="6070384"/>
            <a:ext cx="9473184" cy="285966"/>
          </a:xfrm>
        </p:spPr>
        <p:txBody>
          <a:bodyPr>
            <a:normAutofit/>
          </a:bodyPr>
          <a:lstStyle/>
          <a:p>
            <a:pPr marL="0" indent="0">
              <a:buNone/>
            </a:pPr>
            <a:r>
              <a:rPr lang="en-US" sz="1400">
                <a:latin typeface="Century Gothic" panose="020B0502020202020204" pitchFamily="34" charset="0"/>
                <a:hlinkClick r:id="rId3"/>
              </a:rPr>
              <a:t>https://www.census.gov/acs/www/data/data-tables-and-tools/</a:t>
            </a:r>
            <a:endParaRPr lang="en-US" sz="1400">
              <a:latin typeface="Century Gothic" panose="020B0502020202020204" pitchFamily="34" charset="0"/>
            </a:endParaRPr>
          </a:p>
        </p:txBody>
      </p:sp>
      <p:sp>
        <p:nvSpPr>
          <p:cNvPr id="5" name="Footer Placeholder 4">
            <a:extLst>
              <a:ext uri="{FF2B5EF4-FFF2-40B4-BE49-F238E27FC236}">
                <a16:creationId xmlns:a16="http://schemas.microsoft.com/office/drawing/2014/main" id="{0A8667C8-FF0C-43FA-98AB-11CBD19603E3}"/>
              </a:ext>
            </a:extLst>
          </p:cNvPr>
          <p:cNvSpPr>
            <a:spLocks noGrp="1"/>
          </p:cNvSpPr>
          <p:nvPr>
            <p:ph type="ftr" sz="quarter" idx="11"/>
          </p:nvPr>
        </p:nvSpPr>
        <p:spPr/>
        <p:txBody>
          <a:bodyPr/>
          <a:lstStyle/>
          <a:p>
            <a:r>
              <a:rPr lang="en-US"/>
              <a:t>Cleared for Public Release</a:t>
            </a:r>
          </a:p>
        </p:txBody>
      </p:sp>
      <p:pic>
        <p:nvPicPr>
          <p:cNvPr id="6" name="Picture 5">
            <a:extLst>
              <a:ext uri="{FF2B5EF4-FFF2-40B4-BE49-F238E27FC236}">
                <a16:creationId xmlns:a16="http://schemas.microsoft.com/office/drawing/2014/main" id="{A31A08D5-6CBC-4F94-94A3-52926EB26D2A}"/>
              </a:ext>
            </a:extLst>
          </p:cNvPr>
          <p:cNvPicPr>
            <a:picLocks noChangeAspect="1"/>
          </p:cNvPicPr>
          <p:nvPr/>
        </p:nvPicPr>
        <p:blipFill>
          <a:blip r:embed="rId4"/>
          <a:stretch>
            <a:fillRect/>
          </a:stretch>
        </p:blipFill>
        <p:spPr>
          <a:xfrm>
            <a:off x="1696987" y="1219286"/>
            <a:ext cx="9373676" cy="4686838"/>
          </a:xfrm>
          <a:prstGeom prst="rect">
            <a:avLst/>
          </a:prstGeom>
          <a:noFill/>
          <a:ln>
            <a:solidFill>
              <a:srgbClr val="0070C0"/>
            </a:solidFill>
          </a:ln>
        </p:spPr>
      </p:pic>
    </p:spTree>
    <p:extLst>
      <p:ext uri="{BB962C8B-B14F-4D97-AF65-F5344CB8AC3E}">
        <p14:creationId xmlns:p14="http://schemas.microsoft.com/office/powerpoint/2010/main" val="211308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7048DE-8C22-4342-BF73-22E7D1286C8E}"/>
              </a:ext>
            </a:extLst>
          </p:cNvPr>
          <p:cNvSpPr>
            <a:spLocks noGrp="1"/>
          </p:cNvSpPr>
          <p:nvPr>
            <p:ph type="title"/>
          </p:nvPr>
        </p:nvSpPr>
        <p:spPr>
          <a:xfrm>
            <a:off x="838200" y="241822"/>
            <a:ext cx="10515600" cy="1325563"/>
          </a:xfrm>
        </p:spPr>
        <p:txBody>
          <a:bodyPr anchor="ctr">
            <a:normAutofit/>
          </a:bodyPr>
          <a:lstStyle/>
          <a:p>
            <a:r>
              <a:rPr lang="en-US" sz="4000" b="1">
                <a:latin typeface="Calibri" panose="020F0502020204030204" pitchFamily="34" charset="0"/>
                <a:cs typeface="Calibri" panose="020F0502020204030204" pitchFamily="34" charset="0"/>
              </a:rPr>
              <a:t>www.Data.Census.gov</a:t>
            </a:r>
          </a:p>
        </p:txBody>
      </p:sp>
      <p:sp>
        <p:nvSpPr>
          <p:cNvPr id="7" name="Content Placeholder 4">
            <a:extLst>
              <a:ext uri="{FF2B5EF4-FFF2-40B4-BE49-F238E27FC236}">
                <a16:creationId xmlns:a16="http://schemas.microsoft.com/office/drawing/2014/main" id="{8D369F50-CA44-41CA-B1B9-1AFC6D1CD985}"/>
              </a:ext>
            </a:extLst>
          </p:cNvPr>
          <p:cNvSpPr>
            <a:spLocks noGrp="1"/>
          </p:cNvSpPr>
          <p:nvPr>
            <p:ph sz="half" idx="1"/>
          </p:nvPr>
        </p:nvSpPr>
        <p:spPr>
          <a:xfrm>
            <a:off x="838200" y="1825625"/>
            <a:ext cx="3996088" cy="4351338"/>
          </a:xfrm>
        </p:spPr>
        <p:txBody>
          <a:bodyPr vert="horz" lIns="91440" tIns="45720" rIns="91440" bIns="45720" rtlCol="0" anchor="t">
            <a:normAutofit/>
          </a:bodyPr>
          <a:lstStyle/>
          <a:p>
            <a:r>
              <a:rPr lang="en-US" sz="2200" b="0" i="0">
                <a:solidFill>
                  <a:srgbClr val="6C7FA1"/>
                </a:solidFill>
                <a:effectLst/>
                <a:latin typeface="Calibri" panose="020F0502020204030204" pitchFamily="34" charset="0"/>
                <a:cs typeface="Calibri" panose="020F0502020204030204" pitchFamily="34" charset="0"/>
              </a:rPr>
              <a:t>Centralized data hub</a:t>
            </a:r>
          </a:p>
          <a:p>
            <a:r>
              <a:rPr lang="en-US" sz="2200" b="0" i="0">
                <a:solidFill>
                  <a:srgbClr val="6C7FA1"/>
                </a:solidFill>
                <a:effectLst/>
                <a:latin typeface="Calibri" panose="020F0502020204030204" pitchFamily="34" charset="0"/>
                <a:cs typeface="Calibri" panose="020F0502020204030204" pitchFamily="34" charset="0"/>
              </a:rPr>
              <a:t>Tribal Leaders/Officers</a:t>
            </a:r>
          </a:p>
          <a:p>
            <a:r>
              <a:rPr lang="en-US" sz="2200">
                <a:solidFill>
                  <a:srgbClr val="6C7FA1"/>
                </a:solidFill>
                <a:latin typeface="Calibri" panose="020F0502020204030204" pitchFamily="34" charset="0"/>
                <a:cs typeface="Calibri" panose="020F0502020204030204" pitchFamily="34" charset="0"/>
              </a:rPr>
              <a:t>Community Planners</a:t>
            </a:r>
          </a:p>
          <a:p>
            <a:r>
              <a:rPr lang="en-US" sz="2200" b="0" i="0">
                <a:solidFill>
                  <a:srgbClr val="6C7FA1"/>
                </a:solidFill>
                <a:effectLst/>
                <a:latin typeface="Calibri" panose="020F0502020204030204" pitchFamily="34" charset="0"/>
                <a:cs typeface="Calibri" panose="020F0502020204030204" pitchFamily="34" charset="0"/>
              </a:rPr>
              <a:t>Grant Writers</a:t>
            </a:r>
          </a:p>
          <a:p>
            <a:r>
              <a:rPr lang="en-US" sz="2200" b="0" i="0">
                <a:solidFill>
                  <a:srgbClr val="6C7FA1"/>
                </a:solidFill>
                <a:effectLst/>
                <a:latin typeface="Calibri" panose="020F0502020204030204" pitchFamily="34" charset="0"/>
                <a:cs typeface="Calibri" panose="020F0502020204030204" pitchFamily="34" charset="0"/>
              </a:rPr>
              <a:t>Anyone needing data</a:t>
            </a:r>
          </a:p>
          <a:p>
            <a:endParaRPr lang="en-US" sz="2400" b="0" i="0">
              <a:solidFill>
                <a:srgbClr val="000000"/>
              </a:solidFill>
              <a:effectLst/>
            </a:endParaRPr>
          </a:p>
          <a:p>
            <a:endParaRPr lang="en-US" sz="2400"/>
          </a:p>
        </p:txBody>
      </p:sp>
      <p:sp>
        <p:nvSpPr>
          <p:cNvPr id="4" name="Footer Placeholder 3">
            <a:extLst>
              <a:ext uri="{FF2B5EF4-FFF2-40B4-BE49-F238E27FC236}">
                <a16:creationId xmlns:a16="http://schemas.microsoft.com/office/drawing/2014/main" id="{D7D87E1C-C698-4A9C-890C-61AE2FD57CD8}"/>
              </a:ext>
            </a:extLst>
          </p:cNvPr>
          <p:cNvSpPr>
            <a:spLocks noGrp="1"/>
          </p:cNvSpPr>
          <p:nvPr>
            <p:ph type="ftr" sz="quarter" idx="11"/>
          </p:nvPr>
        </p:nvSpPr>
        <p:spPr/>
        <p:txBody>
          <a:bodyPr/>
          <a:lstStyle/>
          <a:p>
            <a:r>
              <a:rPr lang="en-US"/>
              <a:t>Cleared for Public Release</a:t>
            </a:r>
          </a:p>
        </p:txBody>
      </p:sp>
      <p:pic>
        <p:nvPicPr>
          <p:cNvPr id="6" name="Picture 5">
            <a:hlinkClick r:id="rId3"/>
            <a:extLst>
              <a:ext uri="{FF2B5EF4-FFF2-40B4-BE49-F238E27FC236}">
                <a16:creationId xmlns:a16="http://schemas.microsoft.com/office/drawing/2014/main" id="{21DAFAA4-FA0F-4018-AEEF-AD72AFA3AF99}"/>
              </a:ext>
            </a:extLst>
          </p:cNvPr>
          <p:cNvPicPr>
            <a:picLocks noChangeAspect="1"/>
          </p:cNvPicPr>
          <p:nvPr/>
        </p:nvPicPr>
        <p:blipFill rotWithShape="1">
          <a:blip r:embed="rId4"/>
          <a:srcRect l="31670" t="51031" r="22335"/>
          <a:stretch/>
        </p:blipFill>
        <p:spPr>
          <a:xfrm>
            <a:off x="5647832" y="1428461"/>
            <a:ext cx="5467350" cy="1935452"/>
          </a:xfrm>
          <a:prstGeom prst="rect">
            <a:avLst/>
          </a:prstGeom>
          <a:noFill/>
        </p:spPr>
      </p:pic>
      <p:pic>
        <p:nvPicPr>
          <p:cNvPr id="8" name="Picture 7">
            <a:hlinkClick r:id="rId3"/>
            <a:extLst>
              <a:ext uri="{FF2B5EF4-FFF2-40B4-BE49-F238E27FC236}">
                <a16:creationId xmlns:a16="http://schemas.microsoft.com/office/drawing/2014/main" id="{1E4C3077-F571-4388-9550-81A5F572808A}"/>
              </a:ext>
            </a:extLst>
          </p:cNvPr>
          <p:cNvPicPr>
            <a:picLocks noChangeAspect="1"/>
          </p:cNvPicPr>
          <p:nvPr/>
        </p:nvPicPr>
        <p:blipFill>
          <a:blip r:embed="rId5"/>
          <a:stretch>
            <a:fillRect/>
          </a:stretch>
        </p:blipFill>
        <p:spPr>
          <a:xfrm>
            <a:off x="5271244" y="3868125"/>
            <a:ext cx="6678711" cy="1764362"/>
          </a:xfrm>
          <a:prstGeom prst="rect">
            <a:avLst/>
          </a:prstGeom>
        </p:spPr>
      </p:pic>
    </p:spTree>
    <p:extLst>
      <p:ext uri="{BB962C8B-B14F-4D97-AF65-F5344CB8AC3E}">
        <p14:creationId xmlns:p14="http://schemas.microsoft.com/office/powerpoint/2010/main" val="261342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81D14E-AB4A-4994-AF67-07D6ADAC4529}"/>
              </a:ext>
            </a:extLst>
          </p:cNvPr>
          <p:cNvSpPr>
            <a:spLocks noGrp="1"/>
          </p:cNvSpPr>
          <p:nvPr>
            <p:ph type="title"/>
          </p:nvPr>
        </p:nvSpPr>
        <p:spPr>
          <a:xfrm>
            <a:off x="838200" y="136525"/>
            <a:ext cx="10515600" cy="1325563"/>
          </a:xfrm>
        </p:spPr>
        <p:txBody>
          <a:bodyPr>
            <a:normAutofit/>
          </a:bodyPr>
          <a:lstStyle/>
          <a:p>
            <a:r>
              <a:rPr lang="en-US" sz="4000" b="1">
                <a:solidFill>
                  <a:srgbClr val="70767F"/>
                </a:solidFill>
              </a:rPr>
              <a:t>Q&amp;A</a:t>
            </a:r>
          </a:p>
        </p:txBody>
      </p:sp>
      <p:sp>
        <p:nvSpPr>
          <p:cNvPr id="7" name="Content Placeholder 2">
            <a:extLst>
              <a:ext uri="{FF2B5EF4-FFF2-40B4-BE49-F238E27FC236}">
                <a16:creationId xmlns:a16="http://schemas.microsoft.com/office/drawing/2014/main" id="{B016BD43-AA89-4E8B-8C4A-9EA15F26482C}"/>
              </a:ext>
            </a:extLst>
          </p:cNvPr>
          <p:cNvSpPr>
            <a:spLocks noGrp="1"/>
          </p:cNvSpPr>
          <p:nvPr>
            <p:ph idx="1"/>
          </p:nvPr>
        </p:nvSpPr>
        <p:spPr>
          <a:xfrm>
            <a:off x="838200" y="1639614"/>
            <a:ext cx="6116922" cy="3289650"/>
          </a:xfrm>
        </p:spPr>
        <p:txBody>
          <a:bodyPr vert="horz" lIns="91440" tIns="45720" rIns="91440" bIns="45720" rtlCol="0" anchor="t">
            <a:normAutofit/>
          </a:bodyPr>
          <a:lstStyle/>
          <a:p>
            <a:pPr>
              <a:buNone/>
            </a:pPr>
            <a:endParaRPr lang="en-US" sz="2400" dirty="0">
              <a:ea typeface="+mn-lt"/>
              <a:cs typeface="+mn-lt"/>
            </a:endParaRPr>
          </a:p>
          <a:p>
            <a:pPr>
              <a:buNone/>
            </a:pPr>
            <a:r>
              <a:rPr lang="en-US" sz="2400" dirty="0">
                <a:ea typeface="+mn-lt"/>
                <a:cs typeface="+mn-lt"/>
              </a:rPr>
              <a:t>DDS </a:t>
            </a:r>
            <a:endParaRPr lang="en-US" dirty="0">
              <a:ea typeface="+mn-lt"/>
              <a:cs typeface="+mn-lt"/>
            </a:endParaRPr>
          </a:p>
          <a:p>
            <a:pPr>
              <a:buNone/>
            </a:pPr>
            <a:r>
              <a:rPr lang="en-US" sz="2400" dirty="0">
                <a:ea typeface="+mn-lt"/>
                <a:cs typeface="+mn-lt"/>
              </a:rPr>
              <a:t>1-844-ASK-DATA or </a:t>
            </a:r>
            <a:r>
              <a:rPr lang="en-US" sz="2400" dirty="0">
                <a:ea typeface="+mn-lt"/>
                <a:cs typeface="+mn-lt"/>
                <a:hlinkClick r:id="rId2"/>
              </a:rPr>
              <a:t>census.askdata@census.gov</a:t>
            </a:r>
            <a:endParaRPr lang="en-US" dirty="0"/>
          </a:p>
          <a:p>
            <a:pPr>
              <a:buNone/>
            </a:pPr>
            <a:endParaRPr lang="en-US" sz="2400">
              <a:cs typeface="Calibri"/>
            </a:endParaRPr>
          </a:p>
          <a:p>
            <a:pPr>
              <a:buNone/>
            </a:pPr>
            <a:r>
              <a:rPr lang="en-US" sz="2400" dirty="0">
                <a:cs typeface="Calibri"/>
              </a:rPr>
              <a:t>We want your feedback!  Is there anything you'd like to see from Census? </a:t>
            </a:r>
          </a:p>
          <a:p>
            <a:pPr marL="0" indent="0">
              <a:buNone/>
            </a:pPr>
            <a:endParaRPr lang="en-US" sz="2400"/>
          </a:p>
          <a:p>
            <a:pPr marL="0" indent="0">
              <a:buNone/>
            </a:pPr>
            <a:endParaRPr lang="en-US" sz="2400">
              <a:latin typeface="Calibri" panose="020F0502020204030204"/>
              <a:cs typeface="Calibri"/>
            </a:endParaRPr>
          </a:p>
          <a:p>
            <a:endParaRPr lang="en-US" sz="2400">
              <a:latin typeface="Century Gothic" panose="020B0502020202020204" pitchFamily="34" charset="0"/>
            </a:endParaRPr>
          </a:p>
          <a:p>
            <a:endParaRPr lang="en-US" sz="2400">
              <a:latin typeface="Century Gothic" panose="020B0502020202020204" pitchFamily="34" charset="0"/>
            </a:endParaRPr>
          </a:p>
          <a:p>
            <a:endParaRPr lang="en-US" sz="2400">
              <a:latin typeface="Century Gothic" panose="020B0502020202020204" pitchFamily="34" charset="0"/>
            </a:endParaRPr>
          </a:p>
          <a:p>
            <a:endParaRPr lang="en-US"/>
          </a:p>
          <a:p>
            <a:endParaRPr lang="en-US">
              <a:cs typeface="Calibri" panose="020F0502020204030204"/>
            </a:endParaRPr>
          </a:p>
        </p:txBody>
      </p:sp>
      <p:sp>
        <p:nvSpPr>
          <p:cNvPr id="2" name="Footer Placeholder 1">
            <a:extLst>
              <a:ext uri="{FF2B5EF4-FFF2-40B4-BE49-F238E27FC236}">
                <a16:creationId xmlns:a16="http://schemas.microsoft.com/office/drawing/2014/main" id="{07DA18BF-A0DB-424B-AB5E-670D2A39F53A}"/>
              </a:ext>
            </a:extLst>
          </p:cNvPr>
          <p:cNvSpPr>
            <a:spLocks noGrp="1"/>
          </p:cNvSpPr>
          <p:nvPr>
            <p:ph type="ftr" sz="quarter" idx="11"/>
          </p:nvPr>
        </p:nvSpPr>
        <p:spPr/>
        <p:txBody>
          <a:bodyPr/>
          <a:lstStyle/>
          <a:p>
            <a:r>
              <a:rPr lang="en-US"/>
              <a:t>Cleared for Public Release</a:t>
            </a:r>
          </a:p>
        </p:txBody>
      </p:sp>
      <p:pic>
        <p:nvPicPr>
          <p:cNvPr id="8" name="Picture 7">
            <a:extLst>
              <a:ext uri="{FF2B5EF4-FFF2-40B4-BE49-F238E27FC236}">
                <a16:creationId xmlns:a16="http://schemas.microsoft.com/office/drawing/2014/main" id="{5DFAD14F-EDEF-4359-B81F-8A408C3873BF}"/>
              </a:ext>
            </a:extLst>
          </p:cNvPr>
          <p:cNvPicPr>
            <a:picLocks noChangeAspect="1"/>
          </p:cNvPicPr>
          <p:nvPr/>
        </p:nvPicPr>
        <p:blipFill>
          <a:blip r:embed="rId3"/>
          <a:stretch>
            <a:fillRect/>
          </a:stretch>
        </p:blipFill>
        <p:spPr>
          <a:xfrm>
            <a:off x="7256051" y="1200382"/>
            <a:ext cx="4428426" cy="3723263"/>
          </a:xfrm>
          <a:prstGeom prst="rect">
            <a:avLst/>
          </a:prstGeom>
        </p:spPr>
      </p:pic>
    </p:spTree>
    <p:extLst>
      <p:ext uri="{BB962C8B-B14F-4D97-AF65-F5344CB8AC3E}">
        <p14:creationId xmlns:p14="http://schemas.microsoft.com/office/powerpoint/2010/main" val="272978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2667B1B-7B1F-4C04-B122-D9D1BC380BF1}"/>
              </a:ext>
            </a:extLst>
          </p:cNvPr>
          <p:cNvSpPr>
            <a:spLocks noGrp="1"/>
          </p:cNvSpPr>
          <p:nvPr>
            <p:ph type="ftr" sz="quarter" idx="11"/>
          </p:nvPr>
        </p:nvSpPr>
        <p:spPr/>
        <p:txBody>
          <a:bodyPr/>
          <a:lstStyle/>
          <a:p>
            <a:r>
              <a:rPr lang="en-US"/>
              <a:t>Cleared for Public Release</a:t>
            </a:r>
          </a:p>
        </p:txBody>
      </p:sp>
      <p:sp>
        <p:nvSpPr>
          <p:cNvPr id="14" name="Title 1">
            <a:extLst>
              <a:ext uri="{FF2B5EF4-FFF2-40B4-BE49-F238E27FC236}">
                <a16:creationId xmlns:a16="http://schemas.microsoft.com/office/drawing/2014/main" id="{A023DD50-B2E3-4F7C-8219-5776850890D2}"/>
              </a:ext>
            </a:extLst>
          </p:cNvPr>
          <p:cNvSpPr txBox="1">
            <a:spLocks/>
          </p:cNvSpPr>
          <p:nvPr/>
        </p:nvSpPr>
        <p:spPr>
          <a:xfrm>
            <a:off x="838200" y="289166"/>
            <a:ext cx="10087303" cy="9276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a:solidFill>
                  <a:srgbClr val="70767F"/>
                </a:solidFill>
                <a:latin typeface="Calibri"/>
                <a:cs typeface="Calibri"/>
              </a:rPr>
              <a:t>Tribal Relations Overview</a:t>
            </a:r>
            <a:endParaRPr lang="en-US" sz="4000" b="1">
              <a:solidFill>
                <a:srgbClr val="70767F"/>
              </a:solidFill>
              <a:latin typeface="Calibri" panose="020F0502020204030204" pitchFamily="34" charset="0"/>
              <a:cs typeface="Calibri" panose="020F0502020204030204" pitchFamily="34" charset="0"/>
            </a:endParaRPr>
          </a:p>
        </p:txBody>
      </p:sp>
      <p:sp>
        <p:nvSpPr>
          <p:cNvPr id="15" name="Content Placeholder 5">
            <a:extLst>
              <a:ext uri="{FF2B5EF4-FFF2-40B4-BE49-F238E27FC236}">
                <a16:creationId xmlns:a16="http://schemas.microsoft.com/office/drawing/2014/main" id="{239F529A-4685-4192-8F0A-76E1130D002A}"/>
              </a:ext>
            </a:extLst>
          </p:cNvPr>
          <p:cNvSpPr txBox="1">
            <a:spLocks/>
          </p:cNvSpPr>
          <p:nvPr/>
        </p:nvSpPr>
        <p:spPr>
          <a:xfrm>
            <a:off x="1031632" y="1608995"/>
            <a:ext cx="6120519" cy="456796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600">
                <a:solidFill>
                  <a:srgbClr val="6C7FA1"/>
                </a:solidFill>
                <a:ea typeface="+mn-lt"/>
                <a:cs typeface="+mn-lt"/>
              </a:rPr>
              <a:t>Tribal Data Tabulation</a:t>
            </a:r>
            <a:endParaRPr lang="en-US">
              <a:solidFill>
                <a:srgbClr val="000000"/>
              </a:solidFill>
              <a:ea typeface="+mn-lt"/>
              <a:cs typeface="+mn-lt"/>
            </a:endParaRPr>
          </a:p>
          <a:p>
            <a:pPr marL="342900" indent="-342900" algn="l">
              <a:buFont typeface="Arial" panose="020B0604020202020204" pitchFamily="34" charset="0"/>
              <a:buChar char="•"/>
            </a:pPr>
            <a:r>
              <a:rPr lang="en-US" sz="2600">
                <a:solidFill>
                  <a:srgbClr val="6C7FA1"/>
                </a:solidFill>
                <a:ea typeface="+mn-lt"/>
                <a:cs typeface="+mn-lt"/>
              </a:rPr>
              <a:t>Engage  Partners</a:t>
            </a:r>
          </a:p>
          <a:p>
            <a:pPr marL="342900" indent="-342900" algn="l">
              <a:buFont typeface="Arial" panose="020B0604020202020204" pitchFamily="34" charset="0"/>
              <a:buChar char="•"/>
            </a:pPr>
            <a:r>
              <a:rPr lang="en-US" sz="2600">
                <a:solidFill>
                  <a:srgbClr val="6C7FA1"/>
                </a:solidFill>
                <a:ea typeface="+mn-lt"/>
                <a:cs typeface="+mn-lt"/>
              </a:rPr>
              <a:t>Updates and resources for ongoing surveys </a:t>
            </a:r>
          </a:p>
          <a:p>
            <a:pPr marL="342900" indent="-342900" algn="l">
              <a:buFont typeface="Arial" panose="020B0604020202020204" pitchFamily="34" charset="0"/>
              <a:buChar char="•"/>
            </a:pPr>
            <a:r>
              <a:rPr lang="en-US" sz="2600">
                <a:solidFill>
                  <a:srgbClr val="6C7FA1"/>
                </a:solidFill>
                <a:ea typeface="+mn-lt"/>
                <a:cs typeface="+mn-lt"/>
              </a:rPr>
              <a:t>Surveys &amp; Upcoming 2030 Census </a:t>
            </a:r>
          </a:p>
          <a:p>
            <a:pPr marL="342900" indent="-342900" algn="l">
              <a:buFont typeface="Arial" panose="020B0604020202020204" pitchFamily="34" charset="0"/>
              <a:buChar char="•"/>
            </a:pPr>
            <a:r>
              <a:rPr lang="en-US" sz="2600">
                <a:solidFill>
                  <a:srgbClr val="6C7FA1"/>
                </a:solidFill>
                <a:ea typeface="+mn-lt"/>
                <a:cs typeface="+mn-lt"/>
              </a:rPr>
              <a:t>Geographic Programs </a:t>
            </a:r>
            <a:endParaRPr lang="en-US"/>
          </a:p>
          <a:p>
            <a:pPr marL="342900" indent="-342900" algn="l">
              <a:buFont typeface="Arial" panose="020B0604020202020204" pitchFamily="34" charset="0"/>
              <a:buChar char="•"/>
            </a:pPr>
            <a:r>
              <a:rPr lang="en-US" sz="2600">
                <a:solidFill>
                  <a:srgbClr val="6C7FA1"/>
                </a:solidFill>
                <a:ea typeface="+mn-lt"/>
                <a:cs typeface="+mn-lt"/>
              </a:rPr>
              <a:t>Cultural Awareness and Engagement</a:t>
            </a:r>
          </a:p>
          <a:p>
            <a:pPr marL="342900" indent="-342900" algn="l">
              <a:buFont typeface="Arial" panose="020B0604020202020204" pitchFamily="34" charset="0"/>
              <a:buChar char="•"/>
            </a:pPr>
            <a:r>
              <a:rPr lang="en-US" sz="2600">
                <a:solidFill>
                  <a:srgbClr val="6C7FA1"/>
                </a:solidFill>
                <a:ea typeface="+mn-lt"/>
                <a:cs typeface="+mn-lt"/>
              </a:rPr>
              <a:t>Field and other Directorates</a:t>
            </a:r>
          </a:p>
          <a:p>
            <a:pPr marL="342900" indent="-342900" algn="l">
              <a:buFont typeface="Arial" panose="020B0604020202020204" pitchFamily="34" charset="0"/>
              <a:buChar char="•"/>
            </a:pPr>
            <a:endParaRPr lang="en-US"/>
          </a:p>
        </p:txBody>
      </p:sp>
      <p:pic>
        <p:nvPicPr>
          <p:cNvPr id="2" name="Picture 2" descr="Tribal Specialists Zones 06302022 update.png">
            <a:extLst>
              <a:ext uri="{FF2B5EF4-FFF2-40B4-BE49-F238E27FC236}">
                <a16:creationId xmlns:a16="http://schemas.microsoft.com/office/drawing/2014/main" id="{019D8E3D-1EA8-D3DD-FB0D-4C405432A647}"/>
              </a:ext>
            </a:extLst>
          </p:cNvPr>
          <p:cNvPicPr>
            <a:picLocks noChangeAspect="1"/>
          </p:cNvPicPr>
          <p:nvPr/>
        </p:nvPicPr>
        <p:blipFill>
          <a:blip r:embed="rId3"/>
          <a:stretch>
            <a:fillRect/>
          </a:stretch>
        </p:blipFill>
        <p:spPr>
          <a:xfrm>
            <a:off x="6587599" y="1462219"/>
            <a:ext cx="5559830" cy="3980686"/>
          </a:xfrm>
          <a:prstGeom prst="rect">
            <a:avLst/>
          </a:prstGeom>
        </p:spPr>
      </p:pic>
    </p:spTree>
    <p:extLst>
      <p:ext uri="{BB962C8B-B14F-4D97-AF65-F5344CB8AC3E}">
        <p14:creationId xmlns:p14="http://schemas.microsoft.com/office/powerpoint/2010/main" val="117468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77896-4469-4487-B895-95169F2916AD}"/>
              </a:ext>
            </a:extLst>
          </p:cNvPr>
          <p:cNvSpPr>
            <a:spLocks noGrp="1"/>
          </p:cNvSpPr>
          <p:nvPr>
            <p:ph type="title"/>
          </p:nvPr>
        </p:nvSpPr>
        <p:spPr/>
        <p:txBody>
          <a:bodyPr>
            <a:normAutofit/>
          </a:bodyPr>
          <a:lstStyle/>
          <a:p>
            <a:r>
              <a:rPr lang="en-US" sz="4000" b="1">
                <a:solidFill>
                  <a:srgbClr val="70767F"/>
                </a:solidFill>
                <a:latin typeface="Calibri" panose="020F0502020204030204" pitchFamily="34" charset="0"/>
                <a:cs typeface="Calibri" panose="020F0502020204030204" pitchFamily="34" charset="0"/>
              </a:rPr>
              <a:t>Why Census Data?</a:t>
            </a:r>
          </a:p>
        </p:txBody>
      </p:sp>
      <p:sp>
        <p:nvSpPr>
          <p:cNvPr id="3" name="Content Placeholder 2">
            <a:extLst>
              <a:ext uri="{FF2B5EF4-FFF2-40B4-BE49-F238E27FC236}">
                <a16:creationId xmlns:a16="http://schemas.microsoft.com/office/drawing/2014/main" id="{4F0C92AA-23AB-48A7-B806-0688D9D24C9C}"/>
              </a:ext>
            </a:extLst>
          </p:cNvPr>
          <p:cNvSpPr>
            <a:spLocks noGrp="1"/>
          </p:cNvSpPr>
          <p:nvPr>
            <p:ph idx="1"/>
          </p:nvPr>
        </p:nvSpPr>
        <p:spPr>
          <a:xfrm>
            <a:off x="838200" y="1825625"/>
            <a:ext cx="7435121" cy="3450913"/>
          </a:xfrm>
        </p:spPr>
        <p:txBody>
          <a:bodyPr vert="horz" lIns="91440" tIns="45720" rIns="91440" bIns="45720" rtlCol="0" anchor="t">
            <a:normAutofit lnSpcReduction="10000"/>
          </a:bodyPr>
          <a:lstStyle/>
          <a:p>
            <a:pPr marL="0" indent="0">
              <a:lnSpc>
                <a:spcPct val="110000"/>
              </a:lnSpc>
              <a:buNone/>
            </a:pPr>
            <a:r>
              <a:rPr lang="en-US" sz="2400" b="0" i="0">
                <a:solidFill>
                  <a:srgbClr val="5C739C"/>
                </a:solidFill>
                <a:effectLst/>
                <a:latin typeface="Calibri" panose="020F0502020204030204" pitchFamily="34" charset="0"/>
                <a:cs typeface="Calibri" panose="020F0502020204030204" pitchFamily="34" charset="0"/>
              </a:rPr>
              <a:t>…In addition to its use in fair voting representation, census data play a key role in the fair distribution of billions of dollars to tribes and AI/AN people across the nation. Federal funding for Indian schools, Indian education programs, Indian health programs, Indian housing programs, water and sewage projects, roads, and economic development are distributed based on data collected by the Census Bureau….</a:t>
            </a:r>
          </a:p>
          <a:p>
            <a:pPr marL="0" indent="0">
              <a:buNone/>
            </a:pPr>
            <a:r>
              <a:rPr lang="en-US" sz="1400" b="1">
                <a:solidFill>
                  <a:srgbClr val="5C739C"/>
                </a:solidFill>
                <a:effectLst/>
                <a:latin typeface="Calibri" panose="020F0502020204030204" pitchFamily="34" charset="0"/>
                <a:cs typeface="Calibri" panose="020F0502020204030204" pitchFamily="34" charset="0"/>
              </a:rPr>
              <a:t>National Congress of American Indians website</a:t>
            </a:r>
            <a:r>
              <a:rPr lang="en-US" sz="1400" b="1">
                <a:solidFill>
                  <a:srgbClr val="5C739C"/>
                </a:solidFill>
                <a:latin typeface="Calibri" panose="020F0502020204030204" pitchFamily="34" charset="0"/>
                <a:cs typeface="Calibri" panose="020F0502020204030204" pitchFamily="34" charset="0"/>
              </a:rPr>
              <a:t>  </a:t>
            </a:r>
            <a:endParaRPr lang="en-US" sz="1400" b="1">
              <a:solidFill>
                <a:srgbClr val="5C739C"/>
              </a:solidFill>
              <a:effectLst/>
              <a:latin typeface="Calibri" panose="020F0502020204030204" pitchFamily="34" charset="0"/>
              <a:cs typeface="Calibri" panose="020F0502020204030204" pitchFamily="34" charset="0"/>
            </a:endParaRPr>
          </a:p>
          <a:p>
            <a:pPr marL="0" indent="0">
              <a:buNone/>
            </a:pPr>
            <a:endParaRPr lang="en-US">
              <a:solidFill>
                <a:srgbClr val="251F14"/>
              </a:solidFill>
              <a:latin typeface="Lato"/>
            </a:endParaRPr>
          </a:p>
        </p:txBody>
      </p:sp>
      <p:sp>
        <p:nvSpPr>
          <p:cNvPr id="7" name="Footer Placeholder 6">
            <a:extLst>
              <a:ext uri="{FF2B5EF4-FFF2-40B4-BE49-F238E27FC236}">
                <a16:creationId xmlns:a16="http://schemas.microsoft.com/office/drawing/2014/main" id="{12667B1B-7B1F-4C04-B122-D9D1BC380BF1}"/>
              </a:ext>
            </a:extLst>
          </p:cNvPr>
          <p:cNvSpPr>
            <a:spLocks noGrp="1"/>
          </p:cNvSpPr>
          <p:nvPr>
            <p:ph type="ftr" sz="quarter" idx="11"/>
          </p:nvPr>
        </p:nvSpPr>
        <p:spPr/>
        <p:txBody>
          <a:bodyPr/>
          <a:lstStyle/>
          <a:p>
            <a:r>
              <a:rPr lang="en-US"/>
              <a:t>Cleared for Public Release</a:t>
            </a:r>
          </a:p>
        </p:txBody>
      </p:sp>
      <p:sp>
        <p:nvSpPr>
          <p:cNvPr id="5" name="TextBox 4">
            <a:extLst>
              <a:ext uri="{FF2B5EF4-FFF2-40B4-BE49-F238E27FC236}">
                <a16:creationId xmlns:a16="http://schemas.microsoft.com/office/drawing/2014/main" id="{3E52B7E3-4E27-4F3E-987C-37C8A216B92D}"/>
              </a:ext>
            </a:extLst>
          </p:cNvPr>
          <p:cNvSpPr txBox="1"/>
          <p:nvPr/>
        </p:nvSpPr>
        <p:spPr>
          <a:xfrm>
            <a:off x="2378439" y="6063962"/>
            <a:ext cx="7435121" cy="584775"/>
          </a:xfrm>
          <a:prstGeom prst="rect">
            <a:avLst/>
          </a:prstGeom>
          <a:noFill/>
        </p:spPr>
        <p:txBody>
          <a:bodyPr wrap="square" rtlCol="0">
            <a:spAutoFit/>
          </a:bodyPr>
          <a:lstStyle/>
          <a:p>
            <a:r>
              <a:rPr lang="en-US" sz="1400">
                <a:latin typeface="Century Gothic" panose="020B0502020202020204" pitchFamily="34" charset="0"/>
                <a:hlinkClick r:id="rId3"/>
              </a:rPr>
              <a:t>https://www.ncai.org/policy-issues/economic-development-commerce/census</a:t>
            </a:r>
            <a:endParaRPr lang="en-US" sz="1400">
              <a:latin typeface="Century Gothic" panose="020B0502020202020204" pitchFamily="34" charset="0"/>
            </a:endParaRPr>
          </a:p>
          <a:p>
            <a:endParaRPr lang="en-US"/>
          </a:p>
        </p:txBody>
      </p:sp>
      <p:pic>
        <p:nvPicPr>
          <p:cNvPr id="6" name="Picture 5">
            <a:extLst>
              <a:ext uri="{FF2B5EF4-FFF2-40B4-BE49-F238E27FC236}">
                <a16:creationId xmlns:a16="http://schemas.microsoft.com/office/drawing/2014/main" id="{39C49C0C-1EA6-4E32-8F2D-34336C5C1A79}"/>
              </a:ext>
            </a:extLst>
          </p:cNvPr>
          <p:cNvPicPr>
            <a:picLocks noChangeAspect="1"/>
          </p:cNvPicPr>
          <p:nvPr/>
        </p:nvPicPr>
        <p:blipFill>
          <a:blip r:embed="rId4"/>
          <a:stretch>
            <a:fillRect/>
          </a:stretch>
        </p:blipFill>
        <p:spPr>
          <a:xfrm>
            <a:off x="8610600" y="1979328"/>
            <a:ext cx="3141276" cy="2533765"/>
          </a:xfrm>
          <a:prstGeom prst="rect">
            <a:avLst/>
          </a:prstGeom>
        </p:spPr>
      </p:pic>
    </p:spTree>
    <p:extLst>
      <p:ext uri="{BB962C8B-B14F-4D97-AF65-F5344CB8AC3E}">
        <p14:creationId xmlns:p14="http://schemas.microsoft.com/office/powerpoint/2010/main" val="323428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C3CD-751D-4D16-B44D-1262BAA35195}"/>
              </a:ext>
            </a:extLst>
          </p:cNvPr>
          <p:cNvSpPr>
            <a:spLocks noGrp="1"/>
          </p:cNvSpPr>
          <p:nvPr>
            <p:ph type="title"/>
          </p:nvPr>
        </p:nvSpPr>
        <p:spPr>
          <a:xfrm>
            <a:off x="838200" y="834045"/>
            <a:ext cx="10515600" cy="1325563"/>
          </a:xfrm>
        </p:spPr>
        <p:txBody>
          <a:bodyPr/>
          <a:lstStyle/>
          <a:p>
            <a:r>
              <a:rPr lang="en-US" sz="4000" b="1">
                <a:solidFill>
                  <a:srgbClr val="70767F"/>
                </a:solidFill>
              </a:rPr>
              <a:t>Tribal Data Tabulation</a:t>
            </a:r>
            <a:br>
              <a:rPr lang="en-US" sz="4400" b="1">
                <a:latin typeface="Century Gothic" panose="020B0502020202020204" pitchFamily="34" charset="0"/>
              </a:rPr>
            </a:br>
            <a:endParaRPr lang="en-US"/>
          </a:p>
        </p:txBody>
      </p:sp>
      <p:sp>
        <p:nvSpPr>
          <p:cNvPr id="5" name="Text Placeholder 4">
            <a:extLst>
              <a:ext uri="{FF2B5EF4-FFF2-40B4-BE49-F238E27FC236}">
                <a16:creationId xmlns:a16="http://schemas.microsoft.com/office/drawing/2014/main" id="{5DAF929D-93DF-4B05-9F60-F1FB940F737D}"/>
              </a:ext>
            </a:extLst>
          </p:cNvPr>
          <p:cNvSpPr>
            <a:spLocks noGrp="1"/>
          </p:cNvSpPr>
          <p:nvPr>
            <p:ph idx="1"/>
          </p:nvPr>
        </p:nvSpPr>
        <p:spPr>
          <a:xfrm>
            <a:off x="838200" y="1881896"/>
            <a:ext cx="10515600" cy="3210609"/>
          </a:xfrm>
        </p:spPr>
        <p:txBody>
          <a:bodyPr vert="horz" lIns="91440" tIns="45720" rIns="91440" bIns="45720" rtlCol="0" anchor="t">
            <a:normAutofit/>
          </a:bodyPr>
          <a:lstStyle/>
          <a:p>
            <a:r>
              <a:rPr lang="en-US" sz="2200"/>
              <a:t>Geography</a:t>
            </a:r>
          </a:p>
          <a:p>
            <a:pPr lvl="1"/>
            <a:r>
              <a:rPr lang="en-US" sz="2200"/>
              <a:t>Where people live, not Enrollment. </a:t>
            </a:r>
          </a:p>
          <a:p>
            <a:pPr lvl="1"/>
            <a:r>
              <a:rPr lang="en-US" sz="2200"/>
              <a:t>Tribal Land and Urban counts</a:t>
            </a:r>
          </a:p>
          <a:p>
            <a:r>
              <a:rPr lang="en-US" sz="2200"/>
              <a:t>Race/Ethnicity</a:t>
            </a:r>
          </a:p>
          <a:p>
            <a:pPr lvl="1"/>
            <a:r>
              <a:rPr lang="en-US" sz="2200"/>
              <a:t>Self-identification</a:t>
            </a:r>
          </a:p>
          <a:p>
            <a:pPr lvl="1"/>
            <a:r>
              <a:rPr lang="en-US" sz="2200"/>
              <a:t>AIAN Category</a:t>
            </a:r>
          </a:p>
          <a:p>
            <a:pPr lvl="1"/>
            <a:endParaRPr lang="en-US" sz="2000">
              <a:latin typeface="Century Gothic" panose="020B0502020202020204" pitchFamily="34" charset="0"/>
            </a:endParaRPr>
          </a:p>
        </p:txBody>
      </p:sp>
      <p:sp>
        <p:nvSpPr>
          <p:cNvPr id="3" name="Footer Placeholder 2">
            <a:extLst>
              <a:ext uri="{FF2B5EF4-FFF2-40B4-BE49-F238E27FC236}">
                <a16:creationId xmlns:a16="http://schemas.microsoft.com/office/drawing/2014/main" id="{3893187D-1FA1-4BAC-9177-FC3B16801B4F}"/>
              </a:ext>
            </a:extLst>
          </p:cNvPr>
          <p:cNvSpPr>
            <a:spLocks noGrp="1"/>
          </p:cNvSpPr>
          <p:nvPr>
            <p:ph type="ftr" sz="quarter" idx="11"/>
          </p:nvPr>
        </p:nvSpPr>
        <p:spPr/>
        <p:txBody>
          <a:bodyPr/>
          <a:lstStyle/>
          <a:p>
            <a:r>
              <a:rPr lang="en-US"/>
              <a:t>Cleared for Public Release</a:t>
            </a:r>
          </a:p>
        </p:txBody>
      </p:sp>
      <p:pic>
        <p:nvPicPr>
          <p:cNvPr id="6" name="Picture 5">
            <a:extLst>
              <a:ext uri="{FF2B5EF4-FFF2-40B4-BE49-F238E27FC236}">
                <a16:creationId xmlns:a16="http://schemas.microsoft.com/office/drawing/2014/main" id="{1F560590-3150-42B5-8F0B-C7D0DF9659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68" t="3487" r="2479" b="23282"/>
          <a:stretch/>
        </p:blipFill>
        <p:spPr>
          <a:xfrm>
            <a:off x="7028390" y="1746896"/>
            <a:ext cx="4325410" cy="3364208"/>
          </a:xfrm>
          <a:prstGeom prst="rect">
            <a:avLst/>
          </a:prstGeom>
        </p:spPr>
      </p:pic>
    </p:spTree>
    <p:extLst>
      <p:ext uri="{BB962C8B-B14F-4D97-AF65-F5344CB8AC3E}">
        <p14:creationId xmlns:p14="http://schemas.microsoft.com/office/powerpoint/2010/main" val="339787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3AA136-6A25-425E-B3AF-DB09BADB28EC}"/>
              </a:ext>
            </a:extLst>
          </p:cNvPr>
          <p:cNvSpPr>
            <a:spLocks noGrp="1"/>
          </p:cNvSpPr>
          <p:nvPr>
            <p:ph type="title"/>
          </p:nvPr>
        </p:nvSpPr>
        <p:spPr>
          <a:xfrm>
            <a:off x="970671" y="787154"/>
            <a:ext cx="7687386" cy="524319"/>
          </a:xfrm>
        </p:spPr>
        <p:txBody>
          <a:bodyPr>
            <a:noAutofit/>
          </a:bodyPr>
          <a:lstStyle/>
          <a:p>
            <a:r>
              <a:rPr lang="en-US" sz="4000" b="1">
                <a:latin typeface="Calibri" panose="020F0502020204030204" pitchFamily="34" charset="0"/>
                <a:cs typeface="Calibri" panose="020F0502020204030204" pitchFamily="34" charset="0"/>
              </a:rPr>
              <a:t>Tribal Geography: AIAN Areas</a:t>
            </a:r>
            <a:endParaRPr lang="en-US" sz="400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6EFCD24-D23A-48AD-B4FD-1848795D4A36}"/>
              </a:ext>
            </a:extLst>
          </p:cNvPr>
          <p:cNvSpPr>
            <a:spLocks noGrp="1"/>
          </p:cNvSpPr>
          <p:nvPr>
            <p:ph sz="half" idx="2"/>
          </p:nvPr>
        </p:nvSpPr>
        <p:spPr>
          <a:xfrm>
            <a:off x="647700" y="1809287"/>
            <a:ext cx="6004002" cy="3238963"/>
          </a:xfrm>
        </p:spPr>
        <p:txBody>
          <a:bodyPr vert="horz" lIns="91440" tIns="45720" rIns="91440" bIns="45720" rtlCol="0" anchor="t">
            <a:normAutofit/>
          </a:bodyPr>
          <a:lstStyle/>
          <a:p>
            <a:pPr lvl="1">
              <a:spcBef>
                <a:spcPts val="0"/>
              </a:spcBef>
              <a:spcAft>
                <a:spcPts val="600"/>
              </a:spcAft>
              <a:defRPr/>
            </a:pPr>
            <a:r>
              <a:rPr lang="en-US" sz="2200" dirty="0">
                <a:solidFill>
                  <a:srgbClr val="6C7FA1"/>
                </a:solidFill>
                <a:latin typeface="Calibri" panose="020F0502020204030204" pitchFamily="34" charset="0"/>
                <a:cs typeface="Calibri" panose="020F0502020204030204" pitchFamily="34" charset="0"/>
              </a:rPr>
              <a:t>Reservations (AIR’s)</a:t>
            </a:r>
          </a:p>
          <a:p>
            <a:pPr lvl="1">
              <a:spcBef>
                <a:spcPts val="0"/>
              </a:spcBef>
              <a:spcAft>
                <a:spcPts val="600"/>
              </a:spcAft>
              <a:defRPr/>
            </a:pPr>
            <a:r>
              <a:rPr lang="en-US" sz="2200" dirty="0">
                <a:solidFill>
                  <a:srgbClr val="6C7FA1"/>
                </a:solidFill>
                <a:latin typeface="Calibri" panose="020F0502020204030204" pitchFamily="34" charset="0"/>
                <a:cs typeface="Calibri" panose="020F0502020204030204" pitchFamily="34" charset="0"/>
              </a:rPr>
              <a:t>State Designated Statistical Areas</a:t>
            </a:r>
          </a:p>
          <a:p>
            <a:pPr lvl="1"/>
            <a:r>
              <a:rPr lang="en-US" sz="2200" dirty="0">
                <a:solidFill>
                  <a:srgbClr val="6C7FA1"/>
                </a:solidFill>
                <a:latin typeface="Calibri" panose="020F0502020204030204" pitchFamily="34" charset="0"/>
                <a:cs typeface="Calibri" panose="020F0502020204030204" pitchFamily="34" charset="0"/>
              </a:rPr>
              <a:t>Tribal Subdivisions</a:t>
            </a:r>
          </a:p>
          <a:p>
            <a:pPr lvl="1"/>
            <a:r>
              <a:rPr lang="en-US" sz="2200" dirty="0">
                <a:solidFill>
                  <a:srgbClr val="6C7FA1"/>
                </a:solidFill>
                <a:latin typeface="Calibri" panose="020F0502020204030204" pitchFamily="34" charset="0"/>
                <a:cs typeface="Calibri" panose="020F0502020204030204" pitchFamily="34" charset="0"/>
              </a:rPr>
              <a:t>Census Designated Places (CDP’s)</a:t>
            </a:r>
          </a:p>
          <a:p>
            <a:pPr lvl="1"/>
            <a:r>
              <a:rPr lang="en-US" sz="2200" dirty="0">
                <a:solidFill>
                  <a:srgbClr val="6C7FA1"/>
                </a:solidFill>
                <a:latin typeface="Calibri" panose="020F0502020204030204" pitchFamily="34" charset="0"/>
                <a:cs typeface="Calibri" panose="020F0502020204030204" pitchFamily="34" charset="0"/>
              </a:rPr>
              <a:t>Tribal Designated Statistical Areas</a:t>
            </a:r>
          </a:p>
        </p:txBody>
      </p:sp>
      <p:sp>
        <p:nvSpPr>
          <p:cNvPr id="4" name="Footer Placeholder 3">
            <a:extLst>
              <a:ext uri="{FF2B5EF4-FFF2-40B4-BE49-F238E27FC236}">
                <a16:creationId xmlns:a16="http://schemas.microsoft.com/office/drawing/2014/main" id="{19EC86D0-405F-475E-B975-A7151DB1837B}"/>
              </a:ext>
            </a:extLst>
          </p:cNvPr>
          <p:cNvSpPr>
            <a:spLocks noGrp="1"/>
          </p:cNvSpPr>
          <p:nvPr>
            <p:ph type="ftr" sz="quarter" idx="11"/>
          </p:nvPr>
        </p:nvSpPr>
        <p:spPr/>
        <p:txBody>
          <a:bodyPr/>
          <a:lstStyle/>
          <a:p>
            <a:r>
              <a:rPr lang="en-US"/>
              <a:t>Cleared for Public Release</a:t>
            </a:r>
          </a:p>
        </p:txBody>
      </p:sp>
      <p:sp>
        <p:nvSpPr>
          <p:cNvPr id="6" name="TextBox 5">
            <a:extLst>
              <a:ext uri="{FF2B5EF4-FFF2-40B4-BE49-F238E27FC236}">
                <a16:creationId xmlns:a16="http://schemas.microsoft.com/office/drawing/2014/main" id="{6A289944-85A1-4855-9E69-C079BCB185C2}"/>
              </a:ext>
            </a:extLst>
          </p:cNvPr>
          <p:cNvSpPr txBox="1"/>
          <p:nvPr/>
        </p:nvSpPr>
        <p:spPr>
          <a:xfrm>
            <a:off x="2269512" y="6031685"/>
            <a:ext cx="653436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5493"/>
                </a:solidFill>
                <a:effectLst/>
                <a:uLnTx/>
                <a:uFillTx/>
                <a:latin typeface="Century Gothic" panose="020B0502020202020204" pitchFamily="34" charset="0"/>
                <a:hlinkClick r:id="rId3"/>
              </a:rPr>
              <a:t>https://www2.census.gov/geo/pdfs/reference/geodiagram.pdf</a:t>
            </a:r>
            <a:endParaRPr kumimoji="0" lang="en-US" sz="1400" b="0" i="0" u="none" strike="noStrike" kern="1200" cap="none" spc="0" normalizeH="0" baseline="0" noProof="0">
              <a:ln>
                <a:noFill/>
              </a:ln>
              <a:solidFill>
                <a:srgbClr val="205493"/>
              </a:solidFill>
              <a:effectLst/>
              <a:uLnTx/>
              <a:uFillTx/>
              <a:latin typeface="Century Gothic" panose="020B0502020202020204" pitchFamily="34" charset="0"/>
            </a:endParaRPr>
          </a:p>
        </p:txBody>
      </p:sp>
      <p:pic>
        <p:nvPicPr>
          <p:cNvPr id="7" name="Picture 6">
            <a:extLst>
              <a:ext uri="{FF2B5EF4-FFF2-40B4-BE49-F238E27FC236}">
                <a16:creationId xmlns:a16="http://schemas.microsoft.com/office/drawing/2014/main" id="{6042874F-4C14-4AC6-9A43-CC2378156CCE}"/>
              </a:ext>
            </a:extLst>
          </p:cNvPr>
          <p:cNvPicPr>
            <a:picLocks noChangeAspect="1"/>
          </p:cNvPicPr>
          <p:nvPr/>
        </p:nvPicPr>
        <p:blipFill>
          <a:blip r:embed="rId4"/>
          <a:stretch>
            <a:fillRect/>
          </a:stretch>
        </p:blipFill>
        <p:spPr>
          <a:xfrm>
            <a:off x="6419998" y="1689695"/>
            <a:ext cx="2802468" cy="3998937"/>
          </a:xfrm>
          <a:prstGeom prst="rect">
            <a:avLst/>
          </a:prstGeom>
        </p:spPr>
      </p:pic>
      <p:pic>
        <p:nvPicPr>
          <p:cNvPr id="10" name="Picture 9">
            <a:extLst>
              <a:ext uri="{FF2B5EF4-FFF2-40B4-BE49-F238E27FC236}">
                <a16:creationId xmlns:a16="http://schemas.microsoft.com/office/drawing/2014/main" id="{065A17F5-1C25-49BB-99A0-BB4BAC7964AC}"/>
              </a:ext>
            </a:extLst>
          </p:cNvPr>
          <p:cNvPicPr>
            <a:picLocks noChangeAspect="1"/>
          </p:cNvPicPr>
          <p:nvPr/>
        </p:nvPicPr>
        <p:blipFill>
          <a:blip r:embed="rId5"/>
          <a:stretch>
            <a:fillRect/>
          </a:stretch>
        </p:blipFill>
        <p:spPr>
          <a:xfrm>
            <a:off x="9452810" y="1169368"/>
            <a:ext cx="1860537" cy="1560291"/>
          </a:xfrm>
          <a:prstGeom prst="rect">
            <a:avLst/>
          </a:prstGeom>
        </p:spPr>
      </p:pic>
      <p:cxnSp>
        <p:nvCxnSpPr>
          <p:cNvPr id="12" name="Straight Arrow Connector 11">
            <a:extLst>
              <a:ext uri="{FF2B5EF4-FFF2-40B4-BE49-F238E27FC236}">
                <a16:creationId xmlns:a16="http://schemas.microsoft.com/office/drawing/2014/main" id="{2EDFAC42-8D8A-47A5-B60C-DE8439D37DA2}"/>
              </a:ext>
            </a:extLst>
          </p:cNvPr>
          <p:cNvCxnSpPr>
            <a:cxnSpLocks/>
            <a:stCxn id="10" idx="1"/>
          </p:cNvCxnSpPr>
          <p:nvPr/>
        </p:nvCxnSpPr>
        <p:spPr>
          <a:xfrm flipH="1">
            <a:off x="8348834" y="1949514"/>
            <a:ext cx="1103976" cy="2721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6" name="Picture 15">
            <a:extLst>
              <a:ext uri="{FF2B5EF4-FFF2-40B4-BE49-F238E27FC236}">
                <a16:creationId xmlns:a16="http://schemas.microsoft.com/office/drawing/2014/main" id="{44C74D11-7383-4884-8A40-7D962EC613F4}"/>
              </a:ext>
            </a:extLst>
          </p:cNvPr>
          <p:cNvPicPr>
            <a:picLocks noChangeAspect="1"/>
          </p:cNvPicPr>
          <p:nvPr/>
        </p:nvPicPr>
        <p:blipFill>
          <a:blip r:embed="rId6"/>
          <a:stretch>
            <a:fillRect/>
          </a:stretch>
        </p:blipFill>
        <p:spPr>
          <a:xfrm>
            <a:off x="9636489" y="4128341"/>
            <a:ext cx="1262835" cy="1155588"/>
          </a:xfrm>
          <a:prstGeom prst="rect">
            <a:avLst/>
          </a:prstGeom>
        </p:spPr>
      </p:pic>
      <p:cxnSp>
        <p:nvCxnSpPr>
          <p:cNvPr id="18" name="Straight Arrow Connector 17">
            <a:extLst>
              <a:ext uri="{FF2B5EF4-FFF2-40B4-BE49-F238E27FC236}">
                <a16:creationId xmlns:a16="http://schemas.microsoft.com/office/drawing/2014/main" id="{13B5AD8B-E8C4-4483-AF30-368B54F99623}"/>
              </a:ext>
            </a:extLst>
          </p:cNvPr>
          <p:cNvCxnSpPr>
            <a:cxnSpLocks/>
          </p:cNvCxnSpPr>
          <p:nvPr/>
        </p:nvCxnSpPr>
        <p:spPr>
          <a:xfrm flipH="1">
            <a:off x="7244858" y="4842187"/>
            <a:ext cx="259112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6425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A30A-8702-4865-88F8-4A726887DD90}"/>
              </a:ext>
            </a:extLst>
          </p:cNvPr>
          <p:cNvSpPr>
            <a:spLocks noGrp="1"/>
          </p:cNvSpPr>
          <p:nvPr>
            <p:ph type="title"/>
          </p:nvPr>
        </p:nvSpPr>
        <p:spPr>
          <a:xfrm>
            <a:off x="733258" y="666455"/>
            <a:ext cx="10515600" cy="1325563"/>
          </a:xfrm>
        </p:spPr>
        <p:txBody>
          <a:bodyPr anchor="ctr">
            <a:normAutofit/>
          </a:bodyPr>
          <a:lstStyle/>
          <a:p>
            <a:r>
              <a:rPr lang="en-US" sz="4000" b="1">
                <a:solidFill>
                  <a:srgbClr val="70767F"/>
                </a:solidFill>
              </a:rPr>
              <a:t>Tribal Geography Resources</a:t>
            </a:r>
          </a:p>
        </p:txBody>
      </p:sp>
      <p:sp>
        <p:nvSpPr>
          <p:cNvPr id="3" name="Footer Placeholder 2">
            <a:extLst>
              <a:ext uri="{FF2B5EF4-FFF2-40B4-BE49-F238E27FC236}">
                <a16:creationId xmlns:a16="http://schemas.microsoft.com/office/drawing/2014/main" id="{A8B51B02-BA76-462D-9792-F748C3132BD0}"/>
              </a:ext>
            </a:extLst>
          </p:cNvPr>
          <p:cNvSpPr>
            <a:spLocks noGrp="1"/>
          </p:cNvSpPr>
          <p:nvPr>
            <p:ph type="ftr" sz="quarter" idx="11"/>
          </p:nvPr>
        </p:nvSpPr>
        <p:spPr/>
        <p:txBody>
          <a:bodyPr/>
          <a:lstStyle/>
          <a:p>
            <a:r>
              <a:rPr lang="en-US"/>
              <a:t>Cleared for Public Release</a:t>
            </a:r>
          </a:p>
        </p:txBody>
      </p:sp>
      <p:sp>
        <p:nvSpPr>
          <p:cNvPr id="5" name="Content Placeholder 2">
            <a:extLst>
              <a:ext uri="{FF2B5EF4-FFF2-40B4-BE49-F238E27FC236}">
                <a16:creationId xmlns:a16="http://schemas.microsoft.com/office/drawing/2014/main" id="{306819CC-466F-4D44-B209-B1537A880A7E}"/>
              </a:ext>
            </a:extLst>
          </p:cNvPr>
          <p:cNvSpPr txBox="1">
            <a:spLocks/>
          </p:cNvSpPr>
          <p:nvPr/>
        </p:nvSpPr>
        <p:spPr>
          <a:xfrm>
            <a:off x="623354" y="1992604"/>
            <a:ext cx="5767754" cy="410295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spcAft>
                <a:spcPts val="600"/>
              </a:spcAft>
              <a:defRPr/>
            </a:pPr>
            <a:r>
              <a:rPr lang="en-US" sz="2200">
                <a:solidFill>
                  <a:srgbClr val="5C739C"/>
                </a:solidFill>
                <a:latin typeface="Calibri" panose="020F0502020204030204" pitchFamily="34" charset="0"/>
                <a:cs typeface="Calibri" panose="020F0502020204030204" pitchFamily="34" charset="0"/>
              </a:rPr>
              <a:t>Localized data</a:t>
            </a:r>
          </a:p>
          <a:p>
            <a:pPr lvl="2">
              <a:spcBef>
                <a:spcPts val="0"/>
              </a:spcBef>
              <a:spcAft>
                <a:spcPts val="600"/>
              </a:spcAft>
              <a:defRPr/>
            </a:pPr>
            <a:r>
              <a:rPr lang="en-US" sz="2200">
                <a:solidFill>
                  <a:srgbClr val="5C739C"/>
                </a:solidFill>
                <a:latin typeface="Calibri" panose="020F0502020204030204" pitchFamily="34" charset="0"/>
                <a:cs typeface="Calibri" panose="020F0502020204030204" pitchFamily="34" charset="0"/>
              </a:rPr>
              <a:t>Tribal Subdivisions</a:t>
            </a:r>
          </a:p>
          <a:p>
            <a:pPr lvl="2">
              <a:spcBef>
                <a:spcPts val="0"/>
              </a:spcBef>
              <a:spcAft>
                <a:spcPts val="600"/>
              </a:spcAft>
              <a:defRPr/>
            </a:pPr>
            <a:r>
              <a:rPr lang="en-US" sz="2200">
                <a:solidFill>
                  <a:srgbClr val="5C739C"/>
                </a:solidFill>
                <a:latin typeface="Calibri" panose="020F0502020204030204" pitchFamily="34" charset="0"/>
                <a:cs typeface="Calibri" panose="020F0502020204030204" pitchFamily="34" charset="0"/>
              </a:rPr>
              <a:t>CDP</a:t>
            </a:r>
          </a:p>
          <a:p>
            <a:pPr lvl="1">
              <a:spcBef>
                <a:spcPts val="0"/>
              </a:spcBef>
              <a:spcAft>
                <a:spcPts val="600"/>
              </a:spcAft>
              <a:defRPr/>
            </a:pPr>
            <a:r>
              <a:rPr lang="en-US" sz="2200">
                <a:solidFill>
                  <a:srgbClr val="5C739C"/>
                </a:solidFill>
                <a:latin typeface="Calibri" panose="020F0502020204030204" pitchFamily="34" charset="0"/>
                <a:cs typeface="Calibri" panose="020F0502020204030204" pitchFamily="34" charset="0"/>
              </a:rPr>
              <a:t>BAS / LUCA</a:t>
            </a:r>
          </a:p>
          <a:p>
            <a:pPr lvl="1">
              <a:spcBef>
                <a:spcPts val="0"/>
              </a:spcBef>
              <a:spcAft>
                <a:spcPts val="600"/>
              </a:spcAft>
              <a:defRPr/>
            </a:pPr>
            <a:r>
              <a:rPr lang="en-US" sz="2200">
                <a:solidFill>
                  <a:srgbClr val="5C739C"/>
                </a:solidFill>
                <a:latin typeface="Calibri" panose="020F0502020204030204" pitchFamily="34" charset="0"/>
                <a:cs typeface="Calibri" panose="020F0502020204030204" pitchFamily="34" charset="0"/>
              </a:rPr>
              <a:t>ESRI GIS</a:t>
            </a:r>
          </a:p>
          <a:p>
            <a:pPr lvl="1">
              <a:spcBef>
                <a:spcPts val="0"/>
              </a:spcBef>
              <a:spcAft>
                <a:spcPts val="600"/>
              </a:spcAft>
              <a:defRPr/>
            </a:pPr>
            <a:r>
              <a:rPr lang="en-US" sz="2200">
                <a:solidFill>
                  <a:srgbClr val="5C739C"/>
                </a:solidFill>
                <a:latin typeface="Calibri" panose="020F0502020204030204" pitchFamily="34" charset="0"/>
                <a:cs typeface="Calibri" panose="020F0502020204030204" pitchFamily="34" charset="0"/>
              </a:rPr>
              <a:t>BIA Training</a:t>
            </a:r>
          </a:p>
          <a:p>
            <a:pPr lvl="1">
              <a:spcBef>
                <a:spcPts val="0"/>
              </a:spcBef>
              <a:spcAft>
                <a:spcPts val="600"/>
              </a:spcAft>
              <a:defRPr/>
            </a:pPr>
            <a:r>
              <a:rPr lang="en-US" sz="2200">
                <a:solidFill>
                  <a:srgbClr val="5C739C"/>
                </a:solidFill>
                <a:latin typeface="Calibri" panose="020F0502020204030204" pitchFamily="34" charset="0"/>
                <a:cs typeface="Calibri" panose="020F0502020204030204" pitchFamily="34" charset="0"/>
              </a:rPr>
              <a:t>Geography Ambassador</a:t>
            </a:r>
          </a:p>
        </p:txBody>
      </p:sp>
      <p:pic>
        <p:nvPicPr>
          <p:cNvPr id="11" name="Picture 10">
            <a:extLst>
              <a:ext uri="{FF2B5EF4-FFF2-40B4-BE49-F238E27FC236}">
                <a16:creationId xmlns:a16="http://schemas.microsoft.com/office/drawing/2014/main" id="{3C79AAC4-16C2-4E94-AAF8-894BA15610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6299" y="1596692"/>
            <a:ext cx="2434202" cy="3902063"/>
          </a:xfrm>
          <a:prstGeom prst="rect">
            <a:avLst/>
          </a:prstGeom>
        </p:spPr>
      </p:pic>
    </p:spTree>
    <p:extLst>
      <p:ext uri="{BB962C8B-B14F-4D97-AF65-F5344CB8AC3E}">
        <p14:creationId xmlns:p14="http://schemas.microsoft.com/office/powerpoint/2010/main" val="424645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28DB1C3-0515-4782-848E-BFF7D9168358}"/>
              </a:ext>
            </a:extLst>
          </p:cNvPr>
          <p:cNvSpPr>
            <a:spLocks noGrp="1"/>
          </p:cNvSpPr>
          <p:nvPr>
            <p:ph type="title"/>
          </p:nvPr>
        </p:nvSpPr>
        <p:spPr>
          <a:xfrm>
            <a:off x="838200" y="334834"/>
            <a:ext cx="10515600" cy="1325563"/>
          </a:xfrm>
        </p:spPr>
        <p:txBody>
          <a:bodyPr>
            <a:normAutofit/>
          </a:bodyPr>
          <a:lstStyle/>
          <a:p>
            <a:r>
              <a:rPr lang="en-US" sz="4000" b="1">
                <a:solidFill>
                  <a:srgbClr val="70767F"/>
                </a:solidFill>
              </a:rPr>
              <a:t>Ongoing Surveys</a:t>
            </a:r>
          </a:p>
        </p:txBody>
      </p:sp>
      <p:sp>
        <p:nvSpPr>
          <p:cNvPr id="12" name="Content Placeholder 2">
            <a:extLst>
              <a:ext uri="{FF2B5EF4-FFF2-40B4-BE49-F238E27FC236}">
                <a16:creationId xmlns:a16="http://schemas.microsoft.com/office/drawing/2014/main" id="{22DDBF39-6326-47AF-A771-6A27C4EC405B}"/>
              </a:ext>
            </a:extLst>
          </p:cNvPr>
          <p:cNvSpPr>
            <a:spLocks noGrp="1"/>
          </p:cNvSpPr>
          <p:nvPr>
            <p:ph idx="1"/>
          </p:nvPr>
        </p:nvSpPr>
        <p:spPr>
          <a:xfrm>
            <a:off x="1035909" y="1585761"/>
            <a:ext cx="7574692" cy="4351338"/>
          </a:xfrm>
        </p:spPr>
        <p:txBody>
          <a:bodyPr vert="horz" lIns="91440" tIns="45720" rIns="91440" bIns="45720" rtlCol="0" anchor="t">
            <a:normAutofit/>
          </a:bodyPr>
          <a:lstStyle/>
          <a:p>
            <a:r>
              <a:rPr lang="en-US" sz="2200"/>
              <a:t>130+ Surveys each year</a:t>
            </a:r>
          </a:p>
          <a:p>
            <a:r>
              <a:rPr lang="en-US" sz="2200"/>
              <a:t>Decennial </a:t>
            </a:r>
          </a:p>
          <a:p>
            <a:pPr lvl="1"/>
            <a:r>
              <a:rPr lang="en-US" sz="2200"/>
              <a:t>Post Enumeration Survey (PES) – Oct 2021</a:t>
            </a:r>
          </a:p>
          <a:p>
            <a:pPr lvl="1"/>
            <a:r>
              <a:rPr lang="en-US" sz="2200"/>
              <a:t>Access/permissions</a:t>
            </a:r>
          </a:p>
          <a:p>
            <a:r>
              <a:rPr lang="en-US" sz="2200"/>
              <a:t>American Community Survey (ACS)</a:t>
            </a:r>
          </a:p>
          <a:p>
            <a:r>
              <a:rPr lang="en-US" sz="2200"/>
              <a:t>Household Pulse Survey</a:t>
            </a:r>
          </a:p>
          <a:p>
            <a:r>
              <a:rPr lang="en-US" sz="2200"/>
              <a:t>Current Population Survey</a:t>
            </a:r>
          </a:p>
          <a:p>
            <a:pPr marL="0" indent="0">
              <a:buNone/>
            </a:pPr>
            <a:endParaRPr lang="en-US" sz="2200"/>
          </a:p>
          <a:p>
            <a:pPr marL="0" indent="0">
              <a:buNone/>
            </a:pPr>
            <a:r>
              <a:rPr lang="en-US" sz="2200" b="1"/>
              <a:t>Census is Hiring!! </a:t>
            </a:r>
          </a:p>
        </p:txBody>
      </p:sp>
      <p:sp>
        <p:nvSpPr>
          <p:cNvPr id="3" name="Footer Placeholder 2">
            <a:extLst>
              <a:ext uri="{FF2B5EF4-FFF2-40B4-BE49-F238E27FC236}">
                <a16:creationId xmlns:a16="http://schemas.microsoft.com/office/drawing/2014/main" id="{008067CD-A7F5-4E4F-A29D-31484B0D015A}"/>
              </a:ext>
            </a:extLst>
          </p:cNvPr>
          <p:cNvSpPr>
            <a:spLocks noGrp="1"/>
          </p:cNvSpPr>
          <p:nvPr>
            <p:ph type="ftr" sz="quarter" idx="11"/>
          </p:nvPr>
        </p:nvSpPr>
        <p:spPr/>
        <p:txBody>
          <a:bodyPr/>
          <a:lstStyle/>
          <a:p>
            <a:r>
              <a:rPr lang="en-US"/>
              <a:t>Cleared for Public Release</a:t>
            </a:r>
          </a:p>
        </p:txBody>
      </p:sp>
      <p:sp>
        <p:nvSpPr>
          <p:cNvPr id="2" name="TextBox 1">
            <a:extLst>
              <a:ext uri="{FF2B5EF4-FFF2-40B4-BE49-F238E27FC236}">
                <a16:creationId xmlns:a16="http://schemas.microsoft.com/office/drawing/2014/main" id="{A3BCF481-4CAC-4A15-926F-CFAD0145A6DE}"/>
              </a:ext>
            </a:extLst>
          </p:cNvPr>
          <p:cNvSpPr txBox="1"/>
          <p:nvPr/>
        </p:nvSpPr>
        <p:spPr>
          <a:xfrm>
            <a:off x="2316479" y="5936145"/>
            <a:ext cx="8839611" cy="369332"/>
          </a:xfrm>
          <a:prstGeom prst="rect">
            <a:avLst/>
          </a:prstGeom>
          <a:noFill/>
        </p:spPr>
        <p:txBody>
          <a:bodyPr wrap="square" rtlCol="0">
            <a:spAutoFit/>
          </a:bodyPr>
          <a:lstStyle/>
          <a:p>
            <a:r>
              <a:rPr lang="en-US">
                <a:hlinkClick r:id="rId3"/>
              </a:rPr>
              <a:t>https://www.census.gov/programs-surveys/surveys-programs.html</a:t>
            </a:r>
            <a:r>
              <a:rPr lang="en-US"/>
              <a:t> </a:t>
            </a:r>
          </a:p>
        </p:txBody>
      </p:sp>
      <p:pic>
        <p:nvPicPr>
          <p:cNvPr id="6" name="Picture 5" descr="Website&#10;&#10;Description automatically generated with low confidence">
            <a:extLst>
              <a:ext uri="{FF2B5EF4-FFF2-40B4-BE49-F238E27FC236}">
                <a16:creationId xmlns:a16="http://schemas.microsoft.com/office/drawing/2014/main" id="{AB2E4DCF-310A-40C3-9DE8-2642D897DD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18" t="3053" r="58947" b="10425"/>
          <a:stretch/>
        </p:blipFill>
        <p:spPr>
          <a:xfrm>
            <a:off x="7772400" y="1067954"/>
            <a:ext cx="2971800" cy="4351339"/>
          </a:xfrm>
          <a:prstGeom prst="rect">
            <a:avLst/>
          </a:prstGeom>
        </p:spPr>
      </p:pic>
    </p:spTree>
    <p:extLst>
      <p:ext uri="{BB962C8B-B14F-4D97-AF65-F5344CB8AC3E}">
        <p14:creationId xmlns:p14="http://schemas.microsoft.com/office/powerpoint/2010/main" val="8428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17F6AB-0CEC-4560-98F6-177E25D39BCA}"/>
              </a:ext>
            </a:extLst>
          </p:cNvPr>
          <p:cNvSpPr txBox="1">
            <a:spLocks/>
          </p:cNvSpPr>
          <p:nvPr/>
        </p:nvSpPr>
        <p:spPr>
          <a:xfrm>
            <a:off x="601009" y="1286970"/>
            <a:ext cx="1100335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rgbClr val="70767F"/>
                </a:solidFill>
                <a:latin typeface="Calibri" panose="020F0502020204030204" pitchFamily="34" charset="0"/>
                <a:cs typeface="Calibri" panose="020F0502020204030204" pitchFamily="34" charset="0"/>
              </a:rPr>
              <a:t>Online Census Data Tools for Indian Country</a:t>
            </a:r>
            <a:br>
              <a:rPr lang="en-US" sz="4000" b="1">
                <a:latin typeface="Century Gothic"/>
              </a:rPr>
            </a:br>
            <a:endParaRPr lang="en-US" sz="4000">
              <a:latin typeface="Century Gothic"/>
              <a:cs typeface="Calibri Light"/>
            </a:endParaRPr>
          </a:p>
        </p:txBody>
      </p:sp>
      <p:sp>
        <p:nvSpPr>
          <p:cNvPr id="11" name="Text Placeholder 3">
            <a:extLst>
              <a:ext uri="{FF2B5EF4-FFF2-40B4-BE49-F238E27FC236}">
                <a16:creationId xmlns:a16="http://schemas.microsoft.com/office/drawing/2014/main" id="{F22DB3CA-90F1-4BCB-A2F4-C86A939C5BBD}"/>
              </a:ext>
            </a:extLst>
          </p:cNvPr>
          <p:cNvSpPr txBox="1">
            <a:spLocks/>
          </p:cNvSpPr>
          <p:nvPr/>
        </p:nvSpPr>
        <p:spPr>
          <a:xfrm>
            <a:off x="5392111" y="1690688"/>
            <a:ext cx="5610670" cy="33278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4" name="Picture 3">
            <a:extLst>
              <a:ext uri="{FF2B5EF4-FFF2-40B4-BE49-F238E27FC236}">
                <a16:creationId xmlns:a16="http://schemas.microsoft.com/office/drawing/2014/main" id="{3F1F1F14-D647-47FE-A8E7-689E5C4E737B}"/>
              </a:ext>
            </a:extLst>
          </p:cNvPr>
          <p:cNvPicPr>
            <a:picLocks noChangeAspect="1"/>
          </p:cNvPicPr>
          <p:nvPr/>
        </p:nvPicPr>
        <p:blipFill>
          <a:blip r:embed="rId3"/>
          <a:stretch>
            <a:fillRect/>
          </a:stretch>
        </p:blipFill>
        <p:spPr>
          <a:xfrm>
            <a:off x="3052761" y="2612533"/>
            <a:ext cx="6086475" cy="2486025"/>
          </a:xfrm>
          <a:prstGeom prst="rect">
            <a:avLst/>
          </a:prstGeom>
        </p:spPr>
      </p:pic>
    </p:spTree>
    <p:extLst>
      <p:ext uri="{BB962C8B-B14F-4D97-AF65-F5344CB8AC3E}">
        <p14:creationId xmlns:p14="http://schemas.microsoft.com/office/powerpoint/2010/main" val="1118348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B8E73BF7-B85C-4F7A-9D28-8CA05446C7BA}"/>
              </a:ext>
            </a:extLst>
          </p:cNvPr>
          <p:cNvSpPr>
            <a:spLocks noGrp="1"/>
          </p:cNvSpPr>
          <p:nvPr>
            <p:ph type="title"/>
          </p:nvPr>
        </p:nvSpPr>
        <p:spPr>
          <a:xfrm>
            <a:off x="838200" y="365125"/>
            <a:ext cx="10515600" cy="1325563"/>
          </a:xfrm>
        </p:spPr>
        <p:txBody>
          <a:bodyPr anchor="ctr">
            <a:normAutofit/>
          </a:bodyPr>
          <a:lstStyle/>
          <a:p>
            <a:r>
              <a:rPr lang="en-US" sz="4000" b="1">
                <a:latin typeface="Calibri" panose="020F0502020204030204" pitchFamily="34" charset="0"/>
                <a:cs typeface="Calibri" panose="020F0502020204030204" pitchFamily="34" charset="0"/>
              </a:rPr>
              <a:t>My Tribal Area</a:t>
            </a:r>
          </a:p>
        </p:txBody>
      </p:sp>
      <p:sp>
        <p:nvSpPr>
          <p:cNvPr id="3" name="Footer Placeholder 2">
            <a:extLst>
              <a:ext uri="{FF2B5EF4-FFF2-40B4-BE49-F238E27FC236}">
                <a16:creationId xmlns:a16="http://schemas.microsoft.com/office/drawing/2014/main" id="{1184F78E-D4AA-4C88-8E8A-AD9665632040}"/>
              </a:ext>
            </a:extLst>
          </p:cNvPr>
          <p:cNvSpPr>
            <a:spLocks noGrp="1"/>
          </p:cNvSpPr>
          <p:nvPr>
            <p:ph type="ftr" sz="quarter" idx="11"/>
          </p:nvPr>
        </p:nvSpPr>
        <p:spPr/>
        <p:txBody>
          <a:bodyPr/>
          <a:lstStyle/>
          <a:p>
            <a:r>
              <a:rPr lang="en-US"/>
              <a:t>Cleared for Public Release</a:t>
            </a:r>
          </a:p>
        </p:txBody>
      </p:sp>
      <p:pic>
        <p:nvPicPr>
          <p:cNvPr id="4" name="Picture 3">
            <a:hlinkClick r:id="rId3"/>
            <a:extLst>
              <a:ext uri="{FF2B5EF4-FFF2-40B4-BE49-F238E27FC236}">
                <a16:creationId xmlns:a16="http://schemas.microsoft.com/office/drawing/2014/main" id="{7CAB3FDB-06A9-4D4A-8C89-EE32F390A6D9}"/>
              </a:ext>
            </a:extLst>
          </p:cNvPr>
          <p:cNvPicPr>
            <a:picLocks noChangeAspect="1"/>
          </p:cNvPicPr>
          <p:nvPr/>
        </p:nvPicPr>
        <p:blipFill>
          <a:blip r:embed="rId4"/>
          <a:stretch>
            <a:fillRect/>
          </a:stretch>
        </p:blipFill>
        <p:spPr>
          <a:xfrm>
            <a:off x="5770068" y="1690688"/>
            <a:ext cx="5681063" cy="3015127"/>
          </a:xfrm>
          <a:prstGeom prst="rect">
            <a:avLst/>
          </a:prstGeom>
        </p:spPr>
      </p:pic>
      <p:sp>
        <p:nvSpPr>
          <p:cNvPr id="12" name="Content Placeholder 4">
            <a:extLst>
              <a:ext uri="{FF2B5EF4-FFF2-40B4-BE49-F238E27FC236}">
                <a16:creationId xmlns:a16="http://schemas.microsoft.com/office/drawing/2014/main" id="{33A838CA-FA74-4AFD-8C69-2D5B797A4D20}"/>
              </a:ext>
            </a:extLst>
          </p:cNvPr>
          <p:cNvSpPr txBox="1">
            <a:spLocks/>
          </p:cNvSpPr>
          <p:nvPr/>
        </p:nvSpPr>
        <p:spPr>
          <a:xfrm>
            <a:off x="838200" y="1825625"/>
            <a:ext cx="3996088"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200">
                <a:solidFill>
                  <a:srgbClr val="6C7FA1"/>
                </a:solidFill>
                <a:latin typeface="Calibri" panose="020F0502020204030204" pitchFamily="34" charset="0"/>
                <a:cs typeface="Calibri" panose="020F0502020204030204" pitchFamily="34" charset="0"/>
              </a:rPr>
              <a:t>D</a:t>
            </a:r>
            <a:r>
              <a:rPr lang="en-US" sz="2200" b="0" i="0">
                <a:solidFill>
                  <a:srgbClr val="6C7FA1"/>
                </a:solidFill>
                <a:effectLst/>
                <a:latin typeface="Calibri" panose="020F0502020204030204" pitchFamily="34" charset="0"/>
                <a:cs typeface="Calibri" panose="020F0502020204030204" pitchFamily="34" charset="0"/>
              </a:rPr>
              <a:t>emographic, social, economic, and housing Stats (ACS)</a:t>
            </a:r>
          </a:p>
          <a:p>
            <a:pPr marL="342900" indent="-342900">
              <a:buFont typeface="Arial" panose="020B0604020202020204" pitchFamily="34" charset="0"/>
              <a:buChar char="•"/>
            </a:pPr>
            <a:r>
              <a:rPr lang="en-US" sz="2200">
                <a:solidFill>
                  <a:srgbClr val="6C7FA1"/>
                </a:solidFill>
                <a:latin typeface="Calibri" panose="020F0502020204030204" pitchFamily="34" charset="0"/>
                <a:cs typeface="Calibri" panose="020F0502020204030204" pitchFamily="34" charset="0"/>
              </a:rPr>
              <a:t>AIAN Lands (not Urban)</a:t>
            </a:r>
          </a:p>
          <a:p>
            <a:pPr marL="342900" indent="-342900">
              <a:buFont typeface="Arial" panose="020B0604020202020204" pitchFamily="34" charset="0"/>
              <a:buChar char="•"/>
            </a:pPr>
            <a:r>
              <a:rPr lang="en-US" sz="2200">
                <a:solidFill>
                  <a:srgbClr val="6C7FA1"/>
                </a:solidFill>
                <a:latin typeface="Calibri" panose="020F0502020204030204" pitchFamily="34" charset="0"/>
                <a:cs typeface="Calibri" panose="020F0502020204030204" pitchFamily="34" charset="0"/>
              </a:rPr>
              <a:t>Community Planners</a:t>
            </a:r>
          </a:p>
          <a:p>
            <a:pPr marL="342900" indent="-342900">
              <a:buFont typeface="Arial" panose="020B0604020202020204" pitchFamily="34" charset="0"/>
              <a:buChar char="•"/>
            </a:pPr>
            <a:r>
              <a:rPr lang="en-US" sz="2200">
                <a:solidFill>
                  <a:srgbClr val="6C7FA1"/>
                </a:solidFill>
                <a:latin typeface="Calibri" panose="020F0502020204030204" pitchFamily="34" charset="0"/>
                <a:cs typeface="Calibri" panose="020F0502020204030204" pitchFamily="34" charset="0"/>
              </a:rPr>
              <a:t>Grant Writers</a:t>
            </a:r>
          </a:p>
          <a:p>
            <a:pPr marL="342900" indent="-342900">
              <a:buFont typeface="Arial" panose="020B0604020202020204" pitchFamily="34" charset="0"/>
              <a:buChar char="•"/>
            </a:pPr>
            <a:r>
              <a:rPr lang="en-US" sz="2200">
                <a:solidFill>
                  <a:srgbClr val="6C7FA1"/>
                </a:solidFill>
                <a:latin typeface="Calibri" panose="020F0502020204030204" pitchFamily="34" charset="0"/>
                <a:cs typeface="Calibri" panose="020F0502020204030204" pitchFamily="34" charset="0"/>
              </a:rPr>
              <a:t>Tribal Officers/Directors </a:t>
            </a:r>
          </a:p>
          <a:p>
            <a:pPr marL="342900" indent="-342900">
              <a:buFont typeface="Arial" panose="020B0604020202020204" pitchFamily="34" charset="0"/>
              <a:buChar char="•"/>
            </a:pPr>
            <a:r>
              <a:rPr lang="en-US" sz="2200">
                <a:solidFill>
                  <a:srgbClr val="6C7FA1"/>
                </a:solidFill>
                <a:latin typeface="Calibri" panose="020F0502020204030204" pitchFamily="34" charset="0"/>
                <a:cs typeface="Calibri" panose="020F0502020204030204" pitchFamily="34" charset="0"/>
              </a:rPr>
              <a:t>Partners to Tribal Nations</a:t>
            </a:r>
          </a:p>
        </p:txBody>
      </p:sp>
    </p:spTree>
    <p:extLst>
      <p:ext uri="{BB962C8B-B14F-4D97-AF65-F5344CB8AC3E}">
        <p14:creationId xmlns:p14="http://schemas.microsoft.com/office/powerpoint/2010/main" val="141940224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FE28DCF60A55469A767A693C98DF30" ma:contentTypeVersion="11" ma:contentTypeDescription="Create a new document." ma:contentTypeScope="" ma:versionID="fd15eec54e9a16b88682b5772339e0fc">
  <xsd:schema xmlns:xsd="http://www.w3.org/2001/XMLSchema" xmlns:xs="http://www.w3.org/2001/XMLSchema" xmlns:p="http://schemas.microsoft.com/office/2006/metadata/properties" xmlns:ns3="caecc2cd-c125-47bb-b7d8-61f5602bf9df" xmlns:ns4="f42af4b1-c551-450a-9f89-76df0847d194" targetNamespace="http://schemas.microsoft.com/office/2006/metadata/properties" ma:root="true" ma:fieldsID="b9f4a88b264629eea6c93697b8a79db7" ns3:_="" ns4:_="">
    <xsd:import namespace="caecc2cd-c125-47bb-b7d8-61f5602bf9df"/>
    <xsd:import namespace="f42af4b1-c551-450a-9f89-76df0847d1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cc2cd-c125-47bb-b7d8-61f5602bf9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af4b1-c551-450a-9f89-76df0847d19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9D7FDE-784D-4DEC-B49C-6F84CF51374D}">
  <ds:schemaRefs>
    <ds:schemaRef ds:uri="caecc2cd-c125-47bb-b7d8-61f5602bf9df"/>
    <ds:schemaRef ds:uri="f42af4b1-c551-450a-9f89-76df0847d1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3.xml><?xml version="1.0" encoding="utf-8"?>
<ds:datastoreItem xmlns:ds="http://schemas.openxmlformats.org/officeDocument/2006/customXml" ds:itemID="{4D92B14D-EDFD-4FDD-92C0-0DF7EDA55EC9}">
  <ds:schemaRefs>
    <ds:schemaRef ds:uri="caecc2cd-c125-47bb-b7d8-61f5602bf9df"/>
    <ds:schemaRef ds:uri="f42af4b1-c551-450a-9f89-76df0847d1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TotalTime>
  <Words>442</Words>
  <Application>Microsoft Office PowerPoint</Application>
  <PresentationFormat>Widescreen</PresentationFormat>
  <Paragraphs>99</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Century Gothic</vt:lpstr>
      <vt:lpstr>Lato</vt:lpstr>
      <vt:lpstr>Lora</vt:lpstr>
      <vt:lpstr>Custom Design</vt:lpstr>
      <vt:lpstr>Tribal Census 101</vt:lpstr>
      <vt:lpstr>PowerPoint Presentation</vt:lpstr>
      <vt:lpstr>Why Census Data?</vt:lpstr>
      <vt:lpstr>Tribal Data Tabulation </vt:lpstr>
      <vt:lpstr>Tribal Geography: AIAN Areas</vt:lpstr>
      <vt:lpstr>Tribal Geography Resources</vt:lpstr>
      <vt:lpstr>Ongoing Surveys</vt:lpstr>
      <vt:lpstr>PowerPoint Presentation</vt:lpstr>
      <vt:lpstr>My Tribal Area</vt:lpstr>
      <vt:lpstr>Narrative Profile </vt:lpstr>
      <vt:lpstr>www.Data.Census.gov</vt:lpstr>
      <vt:lpstr>Q&amp;A</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Chen (CENSUS/PIO FED)</dc:creator>
  <cp:lastModifiedBy>Shadana M Sultan (CENSUS/DN FED)</cp:lastModifiedBy>
  <cp:revision>22</cp:revision>
  <dcterms:created xsi:type="dcterms:W3CDTF">2021-02-17T19:11:15Z</dcterms:created>
  <dcterms:modified xsi:type="dcterms:W3CDTF">2022-09-14T20:09:34Z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0x01010019FE28DCF60A55469A767A693C98DF30</vt:lpwstr>
  </property>
</Properties>
</file>